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585" r:id="rId2"/>
    <p:sldId id="586" r:id="rId3"/>
    <p:sldId id="587" r:id="rId4"/>
    <p:sldId id="588" r:id="rId5"/>
    <p:sldId id="589" r:id="rId6"/>
    <p:sldId id="590" r:id="rId7"/>
    <p:sldId id="591" r:id="rId8"/>
    <p:sldId id="592" r:id="rId9"/>
    <p:sldId id="593" r:id="rId10"/>
    <p:sldId id="594" r:id="rId11"/>
    <p:sldId id="595" r:id="rId12"/>
    <p:sldId id="596"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 id="616" r:id="rId33"/>
    <p:sldId id="617" r:id="rId34"/>
    <p:sldId id="618" r:id="rId35"/>
    <p:sldId id="619" r:id="rId36"/>
    <p:sldId id="620" r:id="rId37"/>
    <p:sldId id="621" r:id="rId38"/>
    <p:sldId id="622" r:id="rId39"/>
    <p:sldId id="623" r:id="rId40"/>
    <p:sldId id="624" r:id="rId41"/>
    <p:sldId id="625" r:id="rId42"/>
    <p:sldId id="626" r:id="rId43"/>
    <p:sldId id="627" r:id="rId44"/>
    <p:sldId id="628" r:id="rId45"/>
    <p:sldId id="629" r:id="rId46"/>
    <p:sldId id="630" r:id="rId47"/>
    <p:sldId id="631" r:id="rId48"/>
    <p:sldId id="632" r:id="rId49"/>
    <p:sldId id="633" r:id="rId50"/>
    <p:sldId id="634" r:id="rId51"/>
    <p:sldId id="635" r:id="rId52"/>
    <p:sldId id="636" r:id="rId53"/>
    <p:sldId id="637" r:id="rId54"/>
    <p:sldId id="638" r:id="rId55"/>
    <p:sldId id="639" r:id="rId56"/>
    <p:sldId id="640"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11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D031-12AF-4DFA-B93B-23EE8197FC81}" type="datetimeFigureOut">
              <a:rPr lang="en-US" smtClean="0"/>
              <a:t>12/08/2017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D58B-817B-4B13-BADC-444DF1F14707}" type="slidenum">
              <a:rPr lang="en-US" smtClean="0"/>
              <a:t>‹#›</a:t>
            </a:fld>
            <a:endParaRPr lang="en-US"/>
          </a:p>
        </p:txBody>
      </p:sp>
    </p:spTree>
    <p:extLst>
      <p:ext uri="{BB962C8B-B14F-4D97-AF65-F5344CB8AC3E}">
        <p14:creationId xmlns:p14="http://schemas.microsoft.com/office/powerpoint/2010/main" val="1240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383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CE46E07-CB4A-499E-B6EC-E9AB39693499}" type="datetime1">
              <a:rPr lang="en-US" smtClean="0"/>
              <a:pPr>
                <a:defRPr/>
              </a:pPr>
              <a:t>12/08/2017</a:t>
            </a:fld>
            <a:endParaRPr lang="en-US" dirty="0"/>
          </a:p>
        </p:txBody>
      </p:sp>
      <p:sp>
        <p:nvSpPr>
          <p:cNvPr id="7383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B64079-6E46-4355-AA30-4EF44F0B59A5}" type="slidenum">
              <a:rPr lang="en-US" altLang="en-US">
                <a:latin typeface="Verdana" panose="020B0604030504040204" pitchFamily="34" charset="0"/>
              </a:rPr>
              <a:pPr algn="r" eaLnBrk="1" hangingPunct="1">
                <a:spcBef>
                  <a:spcPct val="0"/>
                </a:spcBef>
              </a:pPr>
              <a:t>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385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4854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6B1D707-1AF2-448A-9483-3DC570ADAE00}" type="slidenum">
              <a:rPr lang="en-US" altLang="en-US">
                <a:latin typeface="Verdana" panose="020B0604030504040204" pitchFamily="34" charset="0"/>
              </a:rPr>
              <a:pPr algn="r" eaLnBrk="1" hangingPunct="1">
                <a:spcBef>
                  <a:spcPct val="0"/>
                </a:spcBef>
              </a:pPr>
              <a:t>10</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5387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12/08/2017</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11</a:t>
            </a:fld>
            <a:endParaRPr lang="en-US" altLang="en-US" dirty="0"/>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526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69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D0F94BD-A249-45F7-A2B1-4554E904BAA1}" type="datetime1">
              <a:rPr lang="en-US" smtClean="0"/>
              <a:pPr>
                <a:defRPr/>
              </a:pPr>
              <a:t>12/08/2017</a:t>
            </a:fld>
            <a:endParaRPr lang="en-US" dirty="0"/>
          </a:p>
        </p:txBody>
      </p:sp>
      <p:sp>
        <p:nvSpPr>
          <p:cNvPr id="7690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E0CDEE2-4D3B-41D8-9300-D38A251BA5A8}" type="slidenum">
              <a:rPr lang="en-US" altLang="en-US">
                <a:latin typeface="Verdana" panose="020B0604030504040204" pitchFamily="34" charset="0"/>
              </a:rPr>
              <a:pPr algn="r" eaLnBrk="1" hangingPunct="1">
                <a:spcBef>
                  <a:spcPct val="0"/>
                </a:spcBef>
              </a:pPr>
              <a:t>12</a:t>
            </a:fld>
            <a:endParaRPr lang="en-US" altLang="en-US" dirty="0">
              <a:latin typeface="Verdana" panose="020B0604030504040204" pitchFamily="34" charset="0"/>
            </a:endParaRPr>
          </a:p>
        </p:txBody>
      </p:sp>
    </p:spTree>
    <p:extLst>
      <p:ext uri="{BB962C8B-B14F-4D97-AF65-F5344CB8AC3E}">
        <p14:creationId xmlns:p14="http://schemas.microsoft.com/office/powerpoint/2010/main" val="333228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12/08/2017</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13</a:t>
            </a:fld>
            <a:endParaRPr lang="en-US" altLang="en-US" dirty="0"/>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41539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D38CF00-50F3-44B9-8B99-F9C41443EBAA}" type="datetime1">
              <a:rPr lang="en-US" smtClean="0"/>
              <a:pPr>
                <a:defRPr/>
              </a:pPr>
              <a:t>12/08/2017</a:t>
            </a:fld>
            <a:endParaRPr lang="en-US" dirty="0"/>
          </a:p>
        </p:txBody>
      </p:sp>
      <p:sp>
        <p:nvSpPr>
          <p:cNvPr id="7526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FB19D0-72C3-4B21-B5A2-E53F70449D8F}" type="slidenum">
              <a:rPr lang="en-US" altLang="en-US"/>
              <a:pPr algn="r" eaLnBrk="1" hangingPunct="1">
                <a:spcBef>
                  <a:spcPct val="0"/>
                </a:spcBef>
              </a:pPr>
              <a:t>14</a:t>
            </a:fld>
            <a:endParaRPr lang="en-US" altLang="en-US" dirty="0"/>
          </a:p>
        </p:txBody>
      </p:sp>
      <p:sp>
        <p:nvSpPr>
          <p:cNvPr id="7526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8" eaLnBrk="1" hangingPunct="1">
              <a:buFont typeface="Arial" pitchFamily="34" charset="0"/>
              <a:buNone/>
            </a:pPr>
            <a:endParaRPr lang="en-US" altLang="en-US" baseline="0" dirty="0">
              <a:cs typeface="Arial" panose="020B0604020202020204" pitchFamily="34" charset="0"/>
            </a:endParaRPr>
          </a:p>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138947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D38CF00-50F3-44B9-8B99-F9C41443EBAA}" type="datetime1">
              <a:rPr lang="en-US" smtClean="0"/>
              <a:pPr>
                <a:defRPr/>
              </a:pPr>
              <a:t>12/08/2017</a:t>
            </a:fld>
            <a:endParaRPr lang="en-US" dirty="0"/>
          </a:p>
        </p:txBody>
      </p:sp>
      <p:sp>
        <p:nvSpPr>
          <p:cNvPr id="7526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FB19D0-72C3-4B21-B5A2-E53F70449D8F}" type="slidenum">
              <a:rPr lang="en-US" altLang="en-US"/>
              <a:pPr algn="r" eaLnBrk="1" hangingPunct="1">
                <a:spcBef>
                  <a:spcPct val="0"/>
                </a:spcBef>
              </a:pPr>
              <a:t>15</a:t>
            </a:fld>
            <a:endParaRPr lang="en-US" altLang="en-US" dirty="0"/>
          </a:p>
        </p:txBody>
      </p:sp>
      <p:sp>
        <p:nvSpPr>
          <p:cNvPr id="7526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altLang="en-US" dirty="0">
                <a:cs typeface="Arial" panose="020B0604020202020204" pitchFamily="34" charset="0"/>
              </a:rPr>
              <a:t> </a:t>
            </a:r>
            <a:r>
              <a:rPr lang="en-US" altLang="en-US" baseline="0" dirty="0">
                <a:cs typeface="Arial" panose="020B0604020202020204" pitchFamily="34" charset="0"/>
              </a:rPr>
              <a:t> TaxSlayer calculates the sales tax you can claim from the sales tax tables, based on AGI + Nontaxable Income</a:t>
            </a:r>
          </a:p>
          <a:p>
            <a:pPr eaLnBrk="1" hangingPunct="1">
              <a:buFont typeface="Arial" pitchFamily="34" charset="0"/>
              <a:buChar char="•"/>
            </a:pPr>
            <a:endParaRPr lang="en-US" altLang="en-US" dirty="0">
              <a:cs typeface="Arial" panose="020B0604020202020204" pitchFamily="34" charset="0"/>
            </a:endParaRPr>
          </a:p>
          <a:p>
            <a:pPr eaLnBrk="1" hangingPunct="1">
              <a:buFont typeface="Arial" pitchFamily="34" charset="0"/>
              <a:buChar char="•"/>
            </a:pPr>
            <a:r>
              <a:rPr lang="en-US" altLang="en-US" dirty="0">
                <a:cs typeface="Arial" panose="020B0604020202020204" pitchFamily="34" charset="0"/>
              </a:rPr>
              <a:t>  Can claim</a:t>
            </a:r>
            <a:r>
              <a:rPr lang="en-US" altLang="en-US" baseline="0" dirty="0">
                <a:cs typeface="Arial" panose="020B0604020202020204" pitchFamily="34" charset="0"/>
              </a:rPr>
              <a:t> sales tax for specific high-dollar purchases, such as cars, planes, boats, home building materials, etc.,  in addition to sales tax from the Sales Tax Tables</a:t>
            </a:r>
          </a:p>
          <a:p>
            <a:pPr eaLnBrk="1" hangingPunct="1">
              <a:buFont typeface="Arial" pitchFamily="34" charset="0"/>
              <a:buNone/>
            </a:pPr>
            <a:endParaRPr lang="en-US" altLang="en-US" baseline="0" dirty="0">
              <a:cs typeface="Arial" panose="020B0604020202020204" pitchFamily="34" charset="0"/>
            </a:endParaRPr>
          </a:p>
          <a:p>
            <a:pPr eaLnBrk="1" hangingPunct="1">
              <a:buFont typeface="Arial" pitchFamily="34" charset="0"/>
              <a:buChar char="•"/>
            </a:pPr>
            <a:r>
              <a:rPr lang="en-US" altLang="en-US" baseline="0" dirty="0">
                <a:cs typeface="Arial" panose="020B0604020202020204" pitchFamily="34" charset="0"/>
              </a:rPr>
              <a:t> TaxSlayer calculates the total sales tax deduction and transfers to Schedule A Line 5b</a:t>
            </a:r>
          </a:p>
          <a:p>
            <a:pPr eaLnBrk="1" hangingPunct="1">
              <a:buFont typeface="Arial" pitchFamily="34" charset="0"/>
              <a:buChar char="•"/>
            </a:pPr>
            <a:endParaRPr lang="en-US" altLang="en-US" baseline="0" dirty="0">
              <a:cs typeface="Arial" panose="020B0604020202020204" pitchFamily="34" charset="0"/>
            </a:endParaRPr>
          </a:p>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851793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B658C96A-47C0-4729-B3B3-138E0E6C465C}" type="datetime1">
              <a:rPr lang="en-US" smtClean="0"/>
              <a:pPr>
                <a:defRPr/>
              </a:pPr>
              <a:t>12/08/2017</a:t>
            </a:fld>
            <a:endParaRPr lang="en-US" dirty="0"/>
          </a:p>
        </p:txBody>
      </p:sp>
      <p:sp>
        <p:nvSpPr>
          <p:cNvPr id="75469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E9C2A57-0047-4C25-B4CF-7B797E575448}" type="slidenum">
              <a:rPr lang="en-US" altLang="en-US"/>
              <a:pPr algn="r" eaLnBrk="1" hangingPunct="1">
                <a:spcBef>
                  <a:spcPct val="0"/>
                </a:spcBef>
              </a:pPr>
              <a:t>16</a:t>
            </a:fld>
            <a:endParaRPr lang="en-US" altLang="en-US" dirty="0"/>
          </a:p>
        </p:txBody>
      </p:sp>
      <p:sp>
        <p:nvSpPr>
          <p:cNvPr id="75469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46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95550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92923D4-55B4-4D8D-8D04-0FB62E07CE43}" type="datetime1">
              <a:rPr lang="en-US" smtClean="0"/>
              <a:pPr>
                <a:defRPr/>
              </a:pPr>
              <a:t>12/08/2017</a:t>
            </a:fld>
            <a:endParaRPr lang="en-US" dirty="0"/>
          </a:p>
        </p:txBody>
      </p:sp>
      <p:sp>
        <p:nvSpPr>
          <p:cNvPr id="75674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F1B326-CF94-432C-A8DF-1CDC5B7C3B36}" type="slidenum">
              <a:rPr lang="en-US" altLang="en-US"/>
              <a:pPr algn="r" eaLnBrk="1" hangingPunct="1">
                <a:spcBef>
                  <a:spcPct val="0"/>
                </a:spcBef>
              </a:pPr>
              <a:t>17</a:t>
            </a:fld>
            <a:endParaRPr lang="en-US" altLang="en-US" dirty="0"/>
          </a:p>
        </p:txBody>
      </p:sp>
      <p:sp>
        <p:nvSpPr>
          <p:cNvPr id="75674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67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Counselor must confirm with client that taxes have actually been paid.  Property tax documents that client provides may show taxes billed, not actually paid</a:t>
            </a:r>
          </a:p>
        </p:txBody>
      </p:sp>
    </p:spTree>
    <p:extLst>
      <p:ext uri="{BB962C8B-B14F-4D97-AF65-F5344CB8AC3E}">
        <p14:creationId xmlns:p14="http://schemas.microsoft.com/office/powerpoint/2010/main" val="306931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00EE8749-478D-4973-91CA-01FF8BF0FC89}" type="datetime1">
              <a:rPr lang="en-US" smtClean="0"/>
              <a:pPr>
                <a:defRPr/>
              </a:pPr>
              <a:t>12/08/2017</a:t>
            </a:fld>
            <a:endParaRPr lang="en-US" dirty="0"/>
          </a:p>
        </p:txBody>
      </p:sp>
      <p:sp>
        <p:nvSpPr>
          <p:cNvPr id="75878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D36A0BD-A56B-4BB6-AFA7-FA404CB4B52F}" type="slidenum">
              <a:rPr lang="en-US" altLang="en-US"/>
              <a:pPr algn="r" eaLnBrk="1" hangingPunct="1">
                <a:spcBef>
                  <a:spcPct val="0"/>
                </a:spcBef>
              </a:pPr>
              <a:t>18</a:t>
            </a:fld>
            <a:endParaRPr lang="en-US" altLang="en-US" dirty="0"/>
          </a:p>
        </p:txBody>
      </p:sp>
      <p:sp>
        <p:nvSpPr>
          <p:cNvPr id="758789"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87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Refer students to TaxPrep4Free.org document “NJ Special Handling “ for more detailed information on how to calculate property tax paid on principal residence</a:t>
            </a:r>
          </a:p>
        </p:txBody>
      </p:sp>
    </p:spTree>
    <p:extLst>
      <p:ext uri="{BB962C8B-B14F-4D97-AF65-F5344CB8AC3E}">
        <p14:creationId xmlns:p14="http://schemas.microsoft.com/office/powerpoint/2010/main" val="3794887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EA4C7533-EA29-4B14-90D9-343E48BB988A}" type="datetime1">
              <a:rPr lang="en-US" smtClean="0"/>
              <a:pPr>
                <a:defRPr/>
              </a:pPr>
              <a:t>12/08/2017</a:t>
            </a:fld>
            <a:endParaRPr lang="en-US" dirty="0"/>
          </a:p>
        </p:txBody>
      </p:sp>
      <p:sp>
        <p:nvSpPr>
          <p:cNvPr id="76083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C4F766C-F8B5-4AD5-ACF2-0075181D2E5C}" type="slidenum">
              <a:rPr lang="en-US" altLang="en-US"/>
              <a:pPr algn="r" eaLnBrk="1" hangingPunct="1">
                <a:spcBef>
                  <a:spcPct val="0"/>
                </a:spcBef>
              </a:pPr>
              <a:t>19</a:t>
            </a:fld>
            <a:endParaRPr lang="en-US" altLang="en-US" dirty="0"/>
          </a:p>
        </p:txBody>
      </p:sp>
      <p:sp>
        <p:nvSpPr>
          <p:cNvPr id="76083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618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defRPr/>
            </a:pPr>
            <a:r>
              <a:rPr lang="en-US" altLang="en-US" dirty="0">
                <a:cs typeface="Arial" panose="020B0604020202020204" pitchFamily="34" charset="0"/>
              </a:rPr>
              <a:t> Have to determine if Homestead Benefit was subtracted from one of the four payments when you look at the bill</a:t>
            </a:r>
          </a:p>
          <a:p>
            <a:pPr marL="273050" lvl="1" eaLnBrk="1" hangingPunct="1">
              <a:buFontTx/>
              <a:buChar char="•"/>
              <a:defRPr/>
            </a:pPr>
            <a:r>
              <a:rPr lang="en-US" altLang="en-US" dirty="0">
                <a:cs typeface="Arial" panose="020B0604020202020204" pitchFamily="34" charset="0"/>
              </a:rPr>
              <a:t> 1</a:t>
            </a:r>
            <a:r>
              <a:rPr lang="en-US" altLang="en-US" baseline="30000" dirty="0">
                <a:cs typeface="Arial" panose="020B0604020202020204" pitchFamily="34" charset="0"/>
              </a:rPr>
              <a:t>st</a:t>
            </a:r>
            <a:r>
              <a:rPr lang="en-US" altLang="en-US" dirty="0">
                <a:cs typeface="Arial" panose="020B0604020202020204" pitchFamily="34" charset="0"/>
              </a:rPr>
              <a:t> &amp; 2</a:t>
            </a:r>
            <a:r>
              <a:rPr lang="en-US" altLang="en-US" baseline="30000" dirty="0">
                <a:cs typeface="Arial" panose="020B0604020202020204" pitchFamily="34" charset="0"/>
              </a:rPr>
              <a:t>nd</a:t>
            </a:r>
            <a:r>
              <a:rPr lang="en-US" altLang="en-US" dirty="0">
                <a:cs typeface="Arial" panose="020B0604020202020204" pitchFamily="34" charset="0"/>
              </a:rPr>
              <a:t> quarters are usually the same; 3</a:t>
            </a:r>
            <a:r>
              <a:rPr lang="en-US" altLang="en-US" baseline="30000" dirty="0">
                <a:cs typeface="Arial" panose="020B0604020202020204" pitchFamily="34" charset="0"/>
              </a:rPr>
              <a:t>rd</a:t>
            </a:r>
            <a:r>
              <a:rPr lang="en-US" altLang="en-US" dirty="0">
                <a:cs typeface="Arial" panose="020B0604020202020204" pitchFamily="34" charset="0"/>
              </a:rPr>
              <a:t> &amp; 4</a:t>
            </a:r>
            <a:r>
              <a:rPr lang="en-US" altLang="en-US" baseline="30000" dirty="0">
                <a:cs typeface="Arial" panose="020B0604020202020204" pitchFamily="34" charset="0"/>
              </a:rPr>
              <a:t>th</a:t>
            </a:r>
            <a:r>
              <a:rPr lang="en-US" altLang="en-US" dirty="0">
                <a:cs typeface="Arial" panose="020B0604020202020204" pitchFamily="34" charset="0"/>
              </a:rPr>
              <a:t> quarter amounts are usually the same.  If one quarter is lower, that is probably due to the Homestead Benefit paid by the state  </a:t>
            </a:r>
          </a:p>
          <a:p>
            <a:pPr eaLnBrk="1" hangingPunct="1">
              <a:buFontTx/>
              <a:buChar char="•"/>
              <a:defRPr/>
            </a:pPr>
            <a:endParaRPr lang="en-US" altLang="en-US" dirty="0">
              <a:cs typeface="Arial" panose="020B0604020202020204" pitchFamily="34" charset="0"/>
            </a:endParaRPr>
          </a:p>
          <a:p>
            <a:pPr eaLnBrk="1" hangingPunct="1">
              <a:buFontTx/>
              <a:buChar char="•"/>
              <a:defRPr/>
            </a:pPr>
            <a:r>
              <a:rPr lang="en-US" altLang="en-US" dirty="0">
                <a:cs typeface="Arial" panose="020B0604020202020204" pitchFamily="34" charset="0"/>
              </a:rPr>
              <a:t> Explain that 2016 Total Taxes might be shown on property tax bill.  However, you must verify that the total is for the 2016 calendar year, not the 2016 fiscal year.  Safest way is to add up the quarterly payments, as indicated above.  Not sure if all towns do this the same way</a:t>
            </a:r>
          </a:p>
          <a:p>
            <a:pPr eaLnBrk="1" hangingPunct="1">
              <a:buFontTx/>
              <a:buChar char="•"/>
              <a:defRPr/>
            </a:pPr>
            <a:endParaRPr lang="en-US" altLang="en-US" dirty="0">
              <a:cs typeface="Arial" panose="020B0604020202020204" pitchFamily="34" charset="0"/>
            </a:endParaRPr>
          </a:p>
          <a:p>
            <a:pPr eaLnBrk="1" hangingPunct="1">
              <a:buFontTx/>
              <a:buChar char="•"/>
              <a:defRPr/>
            </a:pPr>
            <a:r>
              <a:rPr lang="en-US" altLang="en-US" dirty="0">
                <a:cs typeface="Arial" panose="020B0604020202020204" pitchFamily="34" charset="0"/>
              </a:rPr>
              <a:t> Do not include amounts for Veterans’ Deduction, Senior Citizens Deduction, or Disabled Veterans Exemption in Property Tax amount on Sch A.  They are a discount, not a rebate or payment</a:t>
            </a:r>
          </a:p>
        </p:txBody>
      </p:sp>
    </p:spTree>
    <p:extLst>
      <p:ext uri="{BB962C8B-B14F-4D97-AF65-F5344CB8AC3E}">
        <p14:creationId xmlns:p14="http://schemas.microsoft.com/office/powerpoint/2010/main" val="68774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12/08/2017</a:t>
            </a:fld>
            <a:endParaRPr lang="en-US" dirty="0"/>
          </a:p>
        </p:txBody>
      </p:sp>
    </p:spTree>
    <p:extLst>
      <p:ext uri="{BB962C8B-B14F-4D97-AF65-F5344CB8AC3E}">
        <p14:creationId xmlns:p14="http://schemas.microsoft.com/office/powerpoint/2010/main" val="379018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B37F216-B1A7-4DCD-82A7-DB1440D17FB7}" type="datetime1">
              <a:rPr lang="en-US" smtClean="0"/>
              <a:pPr>
                <a:defRPr/>
              </a:pPr>
              <a:t>12/08/2017</a:t>
            </a:fld>
            <a:endParaRPr lang="en-US" dirty="0"/>
          </a:p>
        </p:txBody>
      </p:sp>
      <p:sp>
        <p:nvSpPr>
          <p:cNvPr id="76288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D46BA50-1C96-4088-A146-2C2870C38B4B}" type="slidenum">
              <a:rPr lang="en-US" altLang="en-US"/>
              <a:pPr algn="r" eaLnBrk="1" hangingPunct="1">
                <a:spcBef>
                  <a:spcPct val="0"/>
                </a:spcBef>
              </a:pPr>
              <a:t>20</a:t>
            </a:fld>
            <a:endParaRPr lang="en-US" altLang="en-US" dirty="0"/>
          </a:p>
        </p:txBody>
      </p:sp>
      <p:sp>
        <p:nvSpPr>
          <p:cNvPr id="76288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28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NJ property tax bills are for a fiscal year, not a calendar year </a:t>
            </a:r>
          </a:p>
          <a:p>
            <a:pPr eaLnBrk="1" hangingPunct="1"/>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Sometimes the bill will show the taxes for the calendar year in the Explanation of Taxes box</a:t>
            </a:r>
          </a:p>
          <a:p>
            <a:pPr eaLnBrk="1" hangingPunct="1"/>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If it doesn’t show total for calendar year, you may have to add together the February and May amounts from the 2014 Final/2016 Preliminary bill with the August and November amounts from the 2016 Final/2016 Preliminary bill </a:t>
            </a:r>
          </a:p>
          <a:p>
            <a:pPr eaLnBrk="1" hangingPunct="1">
              <a:buFontTx/>
              <a:buChar char="•"/>
            </a:pPr>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2016 Total Taxes might be shown on property tax bill.  However, you must verify that the total is for the 2016 calendar year, not the 2016 fiscal year.  Safest way is to add up the quarterly payments, as indicated above.  Not sure if all towns do this the same way</a:t>
            </a:r>
          </a:p>
        </p:txBody>
      </p:sp>
    </p:spTree>
    <p:extLst>
      <p:ext uri="{BB962C8B-B14F-4D97-AF65-F5344CB8AC3E}">
        <p14:creationId xmlns:p14="http://schemas.microsoft.com/office/powerpoint/2010/main" val="3606956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C03DFC5B-050E-4D55-BA0A-456AA01F027A}" type="datetime1">
              <a:rPr lang="en-US" smtClean="0"/>
              <a:pPr>
                <a:defRPr/>
              </a:pPr>
              <a:t>12/08/2017</a:t>
            </a:fld>
            <a:endParaRPr lang="en-US" dirty="0"/>
          </a:p>
        </p:txBody>
      </p:sp>
      <p:sp>
        <p:nvSpPr>
          <p:cNvPr id="76493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CC28DC-3755-4875-99E3-1601A2809B93}" type="slidenum">
              <a:rPr lang="en-US" altLang="en-US"/>
              <a:pPr algn="r" eaLnBrk="1" hangingPunct="1">
                <a:spcBef>
                  <a:spcPct val="0"/>
                </a:spcBef>
              </a:pPr>
              <a:t>21</a:t>
            </a:fld>
            <a:endParaRPr lang="en-US" altLang="en-US" dirty="0"/>
          </a:p>
        </p:txBody>
      </p:sp>
      <p:sp>
        <p:nvSpPr>
          <p:cNvPr id="76493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07045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4D5272AB-EA38-41DD-977C-8E77AB4E0098}" type="datetime1">
              <a:rPr lang="en-US" smtClean="0"/>
              <a:pPr>
                <a:defRPr/>
              </a:pPr>
              <a:t>12/08/2017</a:t>
            </a:fld>
            <a:endParaRPr lang="en-US" dirty="0"/>
          </a:p>
        </p:txBody>
      </p:sp>
      <p:sp>
        <p:nvSpPr>
          <p:cNvPr id="76698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85A4354-8351-4E64-8933-93673BBFE5C0}" type="slidenum">
              <a:rPr lang="en-US" altLang="en-US"/>
              <a:pPr algn="r" eaLnBrk="1" hangingPunct="1">
                <a:spcBef>
                  <a:spcPct val="0"/>
                </a:spcBef>
              </a:pPr>
              <a:t>22</a:t>
            </a:fld>
            <a:endParaRPr lang="en-US" altLang="en-US" dirty="0"/>
          </a:p>
        </p:txBody>
      </p:sp>
      <p:sp>
        <p:nvSpPr>
          <p:cNvPr id="76698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NJ postcard shows the Net Taxes Billed.  That includes the Homestead Benefit amount (before homestead rebate deducted), so postcard amount can be used as property taxes on Sch A.  Just make sure it was paid, not just billed</a:t>
            </a:r>
          </a:p>
        </p:txBody>
      </p:sp>
    </p:spTree>
    <p:extLst>
      <p:ext uri="{BB962C8B-B14F-4D97-AF65-F5344CB8AC3E}">
        <p14:creationId xmlns:p14="http://schemas.microsoft.com/office/powerpoint/2010/main" val="3343740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Notes Placeholder 2"/>
          <p:cNvSpPr>
            <a:spLocks noGrp="1"/>
          </p:cNvSpPr>
          <p:nvPr>
            <p:ph type="body" idx="1"/>
          </p:nvPr>
        </p:nvSpPr>
        <p:spPr bwMode="auto"/>
        <p:txBody>
          <a:bodyPr/>
          <a:lstStyle/>
          <a:p>
            <a:pPr>
              <a:lnSpc>
                <a:spcPct val="80000"/>
              </a:lnSpc>
              <a:defRPr/>
            </a:pPr>
            <a:endParaRPr lang="en-US" sz="900" dirty="0"/>
          </a:p>
        </p:txBody>
      </p:sp>
      <p:sp>
        <p:nvSpPr>
          <p:cNvPr id="771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04B4ABB5-AEF7-4DE6-A8FB-B100F88D941E}" type="datetime1">
              <a:rPr lang="en-US" smtClean="0"/>
              <a:pPr>
                <a:defRPr/>
              </a:pPr>
              <a:t>12/08/2017</a:t>
            </a:fld>
            <a:endParaRPr lang="en-US" dirty="0"/>
          </a:p>
        </p:txBody>
      </p:sp>
      <p:sp>
        <p:nvSpPr>
          <p:cNvPr id="77107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89AB99-D65A-4EA1-9A19-D3F3E5EBE359}" type="slidenum">
              <a:rPr lang="en-US" altLang="en-US">
                <a:latin typeface="Verdana" panose="020B0604030504040204" pitchFamily="34" charset="0"/>
              </a:rPr>
              <a:pPr algn="r" eaLnBrk="1" hangingPunct="1">
                <a:spcBef>
                  <a:spcPct val="0"/>
                </a:spcBef>
              </a:pPr>
              <a:t>23</a:t>
            </a:fld>
            <a:endParaRPr lang="en-US" altLang="en-US" dirty="0">
              <a:latin typeface="Verdana" panose="020B0604030504040204" pitchFamily="34" charset="0"/>
            </a:endParaRPr>
          </a:p>
        </p:txBody>
      </p:sp>
    </p:spTree>
    <p:extLst>
      <p:ext uri="{BB962C8B-B14F-4D97-AF65-F5344CB8AC3E}">
        <p14:creationId xmlns:p14="http://schemas.microsoft.com/office/powerpoint/2010/main" val="763724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2C4B7-34EE-4693-9656-BAD81973FBCC}" type="slidenum">
              <a:rPr lang="en-US" altLang="en-US" sz="1400"/>
              <a:pPr>
                <a:spcBef>
                  <a:spcPct val="0"/>
                </a:spcBef>
              </a:pPr>
              <a:t>24</a:t>
            </a:fld>
            <a:endParaRPr lang="en-US" altLang="en-US" sz="1400" dirty="0"/>
          </a:p>
        </p:txBody>
      </p:sp>
    </p:spTree>
    <p:extLst>
      <p:ext uri="{BB962C8B-B14F-4D97-AF65-F5344CB8AC3E}">
        <p14:creationId xmlns:p14="http://schemas.microsoft.com/office/powerpoint/2010/main" val="3070696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160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B0A2D6-29B8-43AB-BA0E-6D0E85E315B6}" type="slidenum">
              <a:rPr lang="en-US" altLang="en-US" sz="1400"/>
              <a:pPr>
                <a:spcBef>
                  <a:spcPct val="0"/>
                </a:spcBef>
              </a:pPr>
              <a:t>25</a:t>
            </a:fld>
            <a:endParaRPr lang="en-US" altLang="en-US" sz="1400" dirty="0"/>
          </a:p>
        </p:txBody>
      </p:sp>
    </p:spTree>
    <p:extLst>
      <p:ext uri="{BB962C8B-B14F-4D97-AF65-F5344CB8AC3E}">
        <p14:creationId xmlns:p14="http://schemas.microsoft.com/office/powerpoint/2010/main" val="2540981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Enter 18% of </a:t>
            </a:r>
            <a:r>
              <a:rPr lang="en-US" altLang="en-US" b="0" u="none" dirty="0"/>
              <a:t>total </a:t>
            </a:r>
            <a:r>
              <a:rPr lang="en-US" altLang="en-US" dirty="0"/>
              <a:t>amount of rent paid.  You must do the calculation as TaxSlayer does not do the automatic calculation for you.   Mobile Home Owners can record 18% of total site fees under rent</a:t>
            </a:r>
          </a:p>
        </p:txBody>
      </p:sp>
      <p:sp>
        <p:nvSpPr>
          <p:cNvPr id="28365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E4AA4A-38D9-465B-B4CA-114643390330}" type="slidenum">
              <a:rPr lang="en-US" altLang="en-US" sz="1400"/>
              <a:pPr>
                <a:spcBef>
                  <a:spcPct val="0"/>
                </a:spcBef>
              </a:pPr>
              <a:t>26</a:t>
            </a:fld>
            <a:endParaRPr lang="en-US" altLang="en-US" sz="1400" dirty="0"/>
          </a:p>
        </p:txBody>
      </p:sp>
    </p:spTree>
    <p:extLst>
      <p:ext uri="{BB962C8B-B14F-4D97-AF65-F5344CB8AC3E}">
        <p14:creationId xmlns:p14="http://schemas.microsoft.com/office/powerpoint/2010/main" val="176833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Must own home and live in it.  If you own home but rent it out, you cannot claim deduction or credit</a:t>
            </a:r>
          </a:p>
          <a:p>
            <a:endParaRPr lang="en-US" altLang="en-US" dirty="0"/>
          </a:p>
          <a:p>
            <a:pPr>
              <a:buFontTx/>
              <a:buChar char="•"/>
            </a:pPr>
            <a:r>
              <a:rPr lang="en-US" altLang="en-US" dirty="0"/>
              <a:t> Emphasize that property tax deduction/credit cannot be claimed if property taxes have not been paid </a:t>
            </a:r>
          </a:p>
          <a:p>
            <a:pPr>
              <a:buFontTx/>
              <a:buChar char="•"/>
            </a:pPr>
            <a:endParaRPr lang="en-US" altLang="en-US" dirty="0"/>
          </a:p>
          <a:p>
            <a:pPr>
              <a:buFontTx/>
              <a:buChar char="•"/>
            </a:pPr>
            <a:r>
              <a:rPr lang="en-US" altLang="en-US" dirty="0"/>
              <a:t> For most people, income must be greater than $20K ($10K if S/MFS).  However, there is a special case for people under those income limits but over age 65 or blind or disabled.  Discussed more on later slides</a:t>
            </a:r>
          </a:p>
          <a:p>
            <a:pPr>
              <a:buFontTx/>
              <a:buNone/>
            </a:pPr>
            <a:endParaRPr lang="en-US" altLang="en-US" dirty="0"/>
          </a:p>
          <a:p>
            <a:pPr>
              <a:buFontTx/>
              <a:buChar char="•"/>
            </a:pPr>
            <a:r>
              <a:rPr lang="en-US" altLang="en-US" b="0" u="none" baseline="0" dirty="0"/>
              <a:t> People living in tax-exempt housing or housing in P.I.L.O.T. program</a:t>
            </a:r>
            <a:r>
              <a:rPr lang="en-US" altLang="en-US" b="0" u="none" dirty="0"/>
              <a:t>:  </a:t>
            </a:r>
            <a:r>
              <a:rPr lang="en-US" altLang="en-US" u="none" dirty="0"/>
              <a:t>not</a:t>
            </a:r>
            <a:r>
              <a:rPr lang="en-US" altLang="en-US" dirty="0"/>
              <a:t> subject to property taxes, so can’t claim a property tax deduction or credit</a:t>
            </a:r>
            <a:endParaRPr lang="en-US" altLang="en-US" b="1" u="sng" dirty="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C297BB-ABB2-4C2C-AC32-C77C14B1C48B}" type="slidenum">
              <a:rPr lang="en-US" altLang="en-US" sz="1400"/>
              <a:pPr>
                <a:spcBef>
                  <a:spcPct val="0"/>
                </a:spcBef>
              </a:pPr>
              <a:t>27</a:t>
            </a:fld>
            <a:endParaRPr lang="en-US" altLang="en-US" sz="1400" dirty="0"/>
          </a:p>
        </p:txBody>
      </p:sp>
    </p:spTree>
    <p:extLst>
      <p:ext uri="{BB962C8B-B14F-4D97-AF65-F5344CB8AC3E}">
        <p14:creationId xmlns:p14="http://schemas.microsoft.com/office/powerpoint/2010/main" val="4254179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EC4C41-E846-44C7-9A16-0B2E5BE65C87}" type="slidenum">
              <a:rPr lang="en-US" altLang="en-US" sz="1400"/>
              <a:pPr>
                <a:spcBef>
                  <a:spcPct val="0"/>
                </a:spcBef>
              </a:pPr>
              <a:t>28</a:t>
            </a:fld>
            <a:endParaRPr lang="en-US" altLang="en-US" sz="1400" dirty="0"/>
          </a:p>
        </p:txBody>
      </p:sp>
    </p:spTree>
    <p:extLst>
      <p:ext uri="{BB962C8B-B14F-4D97-AF65-F5344CB8AC3E}">
        <p14:creationId xmlns:p14="http://schemas.microsoft.com/office/powerpoint/2010/main" val="2568841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6DDF2-1C28-4E68-9F79-701541688A7E}" type="slidenum">
              <a:rPr lang="en-US" altLang="en-US" sz="1400"/>
              <a:pPr>
                <a:spcBef>
                  <a:spcPct val="0"/>
                </a:spcBef>
              </a:pPr>
              <a:t>29</a:t>
            </a:fld>
            <a:endParaRPr lang="en-US" altLang="en-US" sz="1400" dirty="0"/>
          </a:p>
        </p:txBody>
      </p:sp>
    </p:spTree>
    <p:extLst>
      <p:ext uri="{BB962C8B-B14F-4D97-AF65-F5344CB8AC3E}">
        <p14:creationId xmlns:p14="http://schemas.microsoft.com/office/powerpoint/2010/main" val="391912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0A63FA17-B093-46F5-B91E-E8C0D7D5CF05}" type="datetime1">
              <a:rPr lang="en-US" smtClean="0"/>
              <a:pPr>
                <a:defRPr/>
              </a:pPr>
              <a:t>12/08/2017</a:t>
            </a:fld>
            <a:endParaRPr lang="en-US" dirty="0"/>
          </a:p>
        </p:txBody>
      </p:sp>
      <p:sp>
        <p:nvSpPr>
          <p:cNvPr id="740356" name="Rectangle 7"/>
          <p:cNvSpPr txBox="1">
            <a:spLocks noGrp="1" noChangeArrowheads="1"/>
          </p:cNvSpPr>
          <p:nvPr/>
        </p:nvSpPr>
        <p:spPr bwMode="auto">
          <a:xfrm>
            <a:off x="3940175" y="87931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2DECD-3E80-4FDD-9D1D-554806E44617}" type="slidenum">
              <a:rPr lang="en-US" altLang="en-US">
                <a:latin typeface="Verdana" panose="020B0604030504040204" pitchFamily="34" charset="0"/>
              </a:rPr>
              <a:pPr algn="r" eaLnBrk="1" hangingPunct="1">
                <a:spcBef>
                  <a:spcPct val="0"/>
                </a:spcBef>
              </a:pPr>
              <a:t>3</a:t>
            </a:fld>
            <a:endParaRPr lang="en-US" altLang="en-US" dirty="0">
              <a:latin typeface="Verdana" panose="020B0604030504040204" pitchFamily="34" charset="0"/>
            </a:endParaRPr>
          </a:p>
        </p:txBody>
      </p:sp>
      <p:sp>
        <p:nvSpPr>
          <p:cNvPr id="74035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03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2111064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638" lvl="1" eaLnBrk="1" hangingPunct="1">
              <a:spcBef>
                <a:spcPct val="0"/>
              </a:spcBef>
            </a:pPr>
            <a:endParaRPr lang="en-US" altLang="en-US" dirty="0"/>
          </a:p>
          <a:p>
            <a:pPr marL="274638" lvl="1" eaLnBrk="1" hangingPunct="1">
              <a:spcBef>
                <a:spcPct val="0"/>
              </a:spcBef>
            </a:pPr>
            <a:endParaRPr lang="en-US" altLang="en-US" dirty="0"/>
          </a:p>
          <a:p>
            <a:pPr marL="274638" lvl="1" eaLnBrk="1" hangingPunct="1">
              <a:spcBef>
                <a:spcPct val="0"/>
              </a:spcBef>
              <a:buFontTx/>
              <a:buChar char="•"/>
            </a:pPr>
            <a:endParaRPr lang="en-US" altLang="en-US" dirty="0"/>
          </a:p>
          <a:p>
            <a:pPr marL="274638" lvl="1" eaLnBrk="1" hangingPunct="1">
              <a:spcBef>
                <a:spcPct val="0"/>
              </a:spcBef>
            </a:pPr>
            <a:r>
              <a:rPr lang="en-US" altLang="en-US" dirty="0"/>
              <a:t> </a:t>
            </a:r>
          </a:p>
        </p:txBody>
      </p:sp>
      <p:sp>
        <p:nvSpPr>
          <p:cNvPr id="29184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7F47EB-8D56-472D-AD36-715F76B02F91}" type="slidenum">
              <a:rPr lang="en-US" altLang="en-US" sz="1400"/>
              <a:pPr>
                <a:spcBef>
                  <a:spcPct val="0"/>
                </a:spcBef>
              </a:pPr>
              <a:t>30</a:t>
            </a:fld>
            <a:endParaRPr lang="en-US" altLang="en-US" sz="1400" dirty="0"/>
          </a:p>
        </p:txBody>
      </p:sp>
    </p:spTree>
    <p:extLst>
      <p:ext uri="{BB962C8B-B14F-4D97-AF65-F5344CB8AC3E}">
        <p14:creationId xmlns:p14="http://schemas.microsoft.com/office/powerpoint/2010/main" val="3612640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31</a:t>
            </a:fld>
            <a:endParaRPr lang="en-US" altLang="en-US" sz="1400" dirty="0"/>
          </a:p>
        </p:txBody>
      </p:sp>
    </p:spTree>
    <p:extLst>
      <p:ext uri="{BB962C8B-B14F-4D97-AF65-F5344CB8AC3E}">
        <p14:creationId xmlns:p14="http://schemas.microsoft.com/office/powerpoint/2010/main" val="880332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32</a:t>
            </a:fld>
            <a:endParaRPr lang="en-US" altLang="en-US" sz="1400" dirty="0"/>
          </a:p>
        </p:txBody>
      </p:sp>
    </p:spTree>
    <p:extLst>
      <p:ext uri="{BB962C8B-B14F-4D97-AF65-F5344CB8AC3E}">
        <p14:creationId xmlns:p14="http://schemas.microsoft.com/office/powerpoint/2010/main" val="36858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a:t> Many districts allowed homeowners in this situation to claim the $50 property tax credit on their income tax return in past years, instead of receiving it along</a:t>
            </a:r>
            <a:r>
              <a:rPr lang="en-US" altLang="en-US" baseline="0" dirty="0"/>
              <a:t> with Homestead Benefit.  TaxSlayer follows NJ regulations and does not allow this (TaxWise did allow).  Explain to homeowner clients that are used to claiming the credit on their return that it will be added to their Homestead Benefit instead</a:t>
            </a:r>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33</a:t>
            </a:fld>
            <a:endParaRPr lang="en-US" altLang="en-US" sz="1400" dirty="0"/>
          </a:p>
        </p:txBody>
      </p:sp>
    </p:spTree>
    <p:extLst>
      <p:ext uri="{BB962C8B-B14F-4D97-AF65-F5344CB8AC3E}">
        <p14:creationId xmlns:p14="http://schemas.microsoft.com/office/powerpoint/2010/main" val="3962726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dirty="0"/>
              <a:t>  Enter block, lot and qualifier #s from property tax bill or green post</a:t>
            </a:r>
            <a:r>
              <a:rPr lang="en-US" altLang="en-US" baseline="0" dirty="0"/>
              <a:t> card</a:t>
            </a:r>
            <a:endParaRPr lang="en-US" altLang="en-US" dirty="0"/>
          </a:p>
          <a:p>
            <a:pPr lvl="0">
              <a:buFont typeface="Arial" pitchFamily="34" charset="0"/>
              <a:buNone/>
              <a:defRPr/>
            </a:pPr>
            <a:endParaRPr lang="en-US" altLang="en-US"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3F892-17E7-4A69-90BD-6BAD3C33E45A}" type="slidenum">
              <a:rPr lang="en-US" altLang="en-US" sz="1400"/>
              <a:pPr>
                <a:spcBef>
                  <a:spcPct val="0"/>
                </a:spcBef>
              </a:pPr>
              <a:t>34</a:t>
            </a:fld>
            <a:endParaRPr lang="en-US" altLang="en-US" sz="1400" dirty="0"/>
          </a:p>
        </p:txBody>
      </p:sp>
    </p:spTree>
    <p:extLst>
      <p:ext uri="{BB962C8B-B14F-4D97-AF65-F5344CB8AC3E}">
        <p14:creationId xmlns:p14="http://schemas.microsoft.com/office/powerpoint/2010/main" val="2839847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altLang="en-US"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3F892-17E7-4A69-90BD-6BAD3C33E45A}" type="slidenum">
              <a:rPr lang="en-US" altLang="en-US" sz="1400"/>
              <a:pPr>
                <a:spcBef>
                  <a:spcPct val="0"/>
                </a:spcBef>
              </a:pPr>
              <a:t>35</a:t>
            </a:fld>
            <a:endParaRPr lang="en-US" altLang="en-US" sz="1400" dirty="0"/>
          </a:p>
        </p:txBody>
      </p:sp>
    </p:spTree>
    <p:extLst>
      <p:ext uri="{BB962C8B-B14F-4D97-AF65-F5344CB8AC3E}">
        <p14:creationId xmlns:p14="http://schemas.microsoft.com/office/powerpoint/2010/main" val="1207728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36</a:t>
            </a:fld>
            <a:endParaRPr lang="en-US" altLang="en-US" sz="1400" dirty="0"/>
          </a:p>
        </p:txBody>
      </p:sp>
    </p:spTree>
    <p:extLst>
      <p:ext uri="{BB962C8B-B14F-4D97-AF65-F5344CB8AC3E}">
        <p14:creationId xmlns:p14="http://schemas.microsoft.com/office/powerpoint/2010/main" val="2234626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buFont typeface="Arial" pitchFamily="34" charset="0"/>
              <a:buNone/>
            </a:pPr>
            <a:endParaRPr lang="en-US" altLang="en-US" dirty="0"/>
          </a:p>
          <a:p>
            <a:pPr marL="0" lvl="2">
              <a:buFont typeface="Arial" pitchFamily="34" charset="0"/>
              <a:buNone/>
            </a:pPr>
            <a:endParaRPr lang="en-US" altLang="en-US" dirty="0"/>
          </a:p>
          <a:p>
            <a:pPr marL="274638" lvl="1">
              <a:buFontTx/>
              <a:buChar char="•"/>
            </a:pPr>
            <a:endParaRPr lang="en-US" altLang="en-US" dirty="0"/>
          </a:p>
          <a:p>
            <a:pPr marL="274638" lvl="1">
              <a:buFontTx/>
              <a:buChar char="•"/>
            </a:pPr>
            <a:endParaRPr lang="en-US" altLang="en-US" dirty="0"/>
          </a:p>
          <a:p>
            <a:pPr marL="274638" lvl="1">
              <a:buFontTx/>
              <a:buNone/>
            </a:pPr>
            <a:endParaRPr lang="en-US" altLang="en-US" dirty="0"/>
          </a:p>
          <a:p>
            <a:pPr marL="274638" lvl="1"/>
            <a:r>
              <a:rPr lang="en-US" altLang="en-US" dirty="0"/>
              <a:t> </a:t>
            </a:r>
          </a:p>
          <a:p>
            <a:pPr marL="274638" lvl="1">
              <a:buFontTx/>
              <a:buChar char="•"/>
            </a:pPr>
            <a:endParaRPr lang="en-US" altLang="en-US" dirty="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58E20-D8A3-47BF-9AE6-E4328F0DD3E8}" type="slidenum">
              <a:rPr lang="en-US" altLang="en-US" sz="1400"/>
              <a:pPr>
                <a:spcBef>
                  <a:spcPct val="0"/>
                </a:spcBef>
              </a:pPr>
              <a:t>37</a:t>
            </a:fld>
            <a:endParaRPr lang="en-US" altLang="en-US" sz="1400" dirty="0"/>
          </a:p>
        </p:txBody>
      </p:sp>
    </p:spTree>
    <p:extLst>
      <p:ext uri="{BB962C8B-B14F-4D97-AF65-F5344CB8AC3E}">
        <p14:creationId xmlns:p14="http://schemas.microsoft.com/office/powerpoint/2010/main" val="761103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dirty="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58E20-D8A3-47BF-9AE6-E4328F0DD3E8}" type="slidenum">
              <a:rPr lang="en-US" altLang="en-US" sz="1400"/>
              <a:pPr>
                <a:spcBef>
                  <a:spcPct val="0"/>
                </a:spcBef>
              </a:pPr>
              <a:t>38</a:t>
            </a:fld>
            <a:endParaRPr lang="en-US" altLang="en-US" sz="1400" dirty="0"/>
          </a:p>
        </p:txBody>
      </p:sp>
    </p:spTree>
    <p:extLst>
      <p:ext uri="{BB962C8B-B14F-4D97-AF65-F5344CB8AC3E}">
        <p14:creationId xmlns:p14="http://schemas.microsoft.com/office/powerpoint/2010/main" val="1202317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2"/>
          <p:cNvSpPr>
            <a:spLocks noGrp="1"/>
          </p:cNvSpPr>
          <p:nvPr>
            <p:ph type="dt" sz="quarter" idx="1"/>
          </p:nvPr>
        </p:nvSpPr>
        <p:spPr/>
        <p:txBody>
          <a:bodyPr/>
          <a:lstStyle/>
          <a:p>
            <a:pPr>
              <a:defRPr/>
            </a:pPr>
            <a:fld id="{491BDBF9-E08F-4409-A346-DB301FEF8F0F}" type="datetime1">
              <a:rPr lang="en-US" smtClean="0"/>
              <a:pPr>
                <a:defRPr/>
              </a:pPr>
              <a:t>12/08/2017</a:t>
            </a:fld>
            <a:endParaRPr lang="en-US" dirty="0"/>
          </a:p>
        </p:txBody>
      </p:sp>
      <p:sp>
        <p:nvSpPr>
          <p:cNvPr id="773124"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31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altLang="en-US" dirty="0">
                <a:cs typeface="Arial" panose="020B0604020202020204" pitchFamily="34" charset="0"/>
              </a:rPr>
              <a:t>  Home Equity loan interest can</a:t>
            </a:r>
            <a:r>
              <a:rPr lang="en-US" altLang="en-US" baseline="0" dirty="0">
                <a:cs typeface="Arial" panose="020B0604020202020204" pitchFamily="34" charset="0"/>
              </a:rPr>
              <a:t> be deducted on Schedule A, just as Home Mortgage interest</a:t>
            </a:r>
            <a:endParaRPr lang="en-US" altLang="en-US" dirty="0">
              <a:cs typeface="Arial" panose="020B0604020202020204" pitchFamily="34" charset="0"/>
            </a:endParaRPr>
          </a:p>
        </p:txBody>
      </p:sp>
      <p:sp>
        <p:nvSpPr>
          <p:cNvPr id="7731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0019E4F-B4A1-4737-B28B-15E1E3E75C5E}" type="slidenum">
              <a:rPr lang="en-US" altLang="en-US">
                <a:latin typeface="Verdana" panose="020B0604030504040204" pitchFamily="34" charset="0"/>
              </a:rPr>
              <a:pPr algn="r" eaLnBrk="1" hangingPunct="1">
                <a:spcBef>
                  <a:spcPct val="0"/>
                </a:spcBef>
              </a:pPr>
              <a:t>39</a:t>
            </a:fld>
            <a:endParaRPr lang="en-US" altLang="en-US" dirty="0">
              <a:latin typeface="Verdana" panose="020B0604030504040204" pitchFamily="34" charset="0"/>
            </a:endParaRPr>
          </a:p>
        </p:txBody>
      </p:sp>
    </p:spTree>
    <p:extLst>
      <p:ext uri="{BB962C8B-B14F-4D97-AF65-F5344CB8AC3E}">
        <p14:creationId xmlns:p14="http://schemas.microsoft.com/office/powerpoint/2010/main" val="401264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Always enter medical because of lower 2% NJ threshold</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12/08/2017</a:t>
            </a:fld>
            <a:endParaRPr lang="en-US" dirty="0"/>
          </a:p>
        </p:txBody>
      </p:sp>
    </p:spTree>
    <p:extLst>
      <p:ext uri="{BB962C8B-B14F-4D97-AF65-F5344CB8AC3E}">
        <p14:creationId xmlns:p14="http://schemas.microsoft.com/office/powerpoint/2010/main" val="1089760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Enter interest on home mortgage from Form 1098 Box 1  </a:t>
            </a:r>
          </a:p>
          <a:p>
            <a:pPr>
              <a:buFontTx/>
              <a:buChar char="•"/>
            </a:pPr>
            <a:endParaRPr lang="en-US" altLang="en-US" dirty="0">
              <a:cs typeface="Arial" panose="020B0604020202020204" pitchFamily="34" charset="0"/>
            </a:endParaRPr>
          </a:p>
          <a:p>
            <a:pPr>
              <a:buFontTx/>
              <a:buChar char="•"/>
            </a:pPr>
            <a:r>
              <a:rPr lang="en-US" altLang="en-US" dirty="0">
                <a:cs typeface="Arial" panose="020B0604020202020204" pitchFamily="34" charset="0"/>
              </a:rPr>
              <a:t> Enter points paid from Form 1098 Box 6</a:t>
            </a:r>
          </a:p>
          <a:p>
            <a:pPr>
              <a:buFontTx/>
              <a:buChar char="•"/>
            </a:pPr>
            <a:endParaRPr lang="en-US" altLang="en-US" dirty="0">
              <a:cs typeface="Arial" panose="020B0604020202020204" pitchFamily="34" charset="0"/>
            </a:endParaRPr>
          </a:p>
          <a:p>
            <a:pPr>
              <a:buFontTx/>
              <a:buChar char="•"/>
            </a:pPr>
            <a:r>
              <a:rPr lang="en-US" altLang="en-US" dirty="0">
                <a:cs typeface="Arial" panose="020B0604020202020204" pitchFamily="34" charset="0"/>
              </a:rPr>
              <a:t> Mortgage</a:t>
            </a:r>
            <a:r>
              <a:rPr lang="en-US" altLang="en-US" baseline="0" dirty="0">
                <a:cs typeface="Arial" panose="020B0604020202020204" pitchFamily="34" charset="0"/>
              </a:rPr>
              <a:t> insurance premiums from Form 1098 Box 4 goes on Line 12 </a:t>
            </a:r>
          </a:p>
          <a:p>
            <a:pPr marL="274320" lvl="1">
              <a:buFontTx/>
              <a:buChar char="•"/>
            </a:pPr>
            <a:r>
              <a:rPr lang="en-US" altLang="en-US" baseline="0" dirty="0">
                <a:cs typeface="Arial" panose="020B0604020202020204" pitchFamily="34" charset="0"/>
              </a:rPr>
              <a:t> Deduction may be limited if AGI is above certain limits.  Use Mortgage Insurance Premiums Deduction Worksheet to determine deduction amount (does not apply to most of our clients)</a:t>
            </a: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12/08/2017</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40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08700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320" lvl="1">
              <a:buFontTx/>
              <a:buNone/>
            </a:pP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12/08/2017</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41</a:t>
            </a:fld>
            <a:endParaRPr lang="en-US" altLang="en-US" dirty="0">
              <a:latin typeface="Verdana" panose="020B0604030504040204" pitchFamily="34" charset="0"/>
            </a:endParaRPr>
          </a:p>
        </p:txBody>
      </p:sp>
    </p:spTree>
    <p:extLst>
      <p:ext uri="{BB962C8B-B14F-4D97-AF65-F5344CB8AC3E}">
        <p14:creationId xmlns:p14="http://schemas.microsoft.com/office/powerpoint/2010/main" val="4008756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12/08/2017</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42</a:t>
            </a:fld>
            <a:endParaRPr lang="en-US" altLang="en-US" dirty="0">
              <a:latin typeface="Verdana" panose="020B0604030504040204" pitchFamily="34" charset="0"/>
            </a:endParaRPr>
          </a:p>
        </p:txBody>
      </p:sp>
    </p:spTree>
    <p:extLst>
      <p:ext uri="{BB962C8B-B14F-4D97-AF65-F5344CB8AC3E}">
        <p14:creationId xmlns:p14="http://schemas.microsoft.com/office/powerpoint/2010/main" val="3774017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Enter primary mortgage</a:t>
            </a:r>
            <a:r>
              <a:rPr lang="en-US" altLang="en-US" baseline="0" dirty="0">
                <a:cs typeface="Arial" panose="020B0604020202020204" pitchFamily="34" charset="0"/>
              </a:rPr>
              <a:t> insurance (PMI) premiums from Form 1098 Box 5</a:t>
            </a:r>
          </a:p>
          <a:p>
            <a:pPr marL="274320" lvl="1">
              <a:buFontTx/>
              <a:buChar char="•"/>
            </a:pPr>
            <a:r>
              <a:rPr lang="en-US" altLang="en-US" baseline="0" dirty="0">
                <a:cs typeface="Arial" panose="020B0604020202020204" pitchFamily="34" charset="0"/>
              </a:rPr>
              <a:t> Deduction may be limited if AGI is above certain limits</a:t>
            </a: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12/08/2017</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43</a:t>
            </a:fld>
            <a:endParaRPr lang="en-US" altLang="en-US" dirty="0">
              <a:latin typeface="Verdana" panose="020B0604030504040204" pitchFamily="34" charset="0"/>
            </a:endParaRPr>
          </a:p>
        </p:txBody>
      </p:sp>
    </p:spTree>
    <p:extLst>
      <p:ext uri="{BB962C8B-B14F-4D97-AF65-F5344CB8AC3E}">
        <p14:creationId xmlns:p14="http://schemas.microsoft.com/office/powerpoint/2010/main" val="2539356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2"/>
          <p:cNvSpPr>
            <a:spLocks noGrp="1"/>
          </p:cNvSpPr>
          <p:nvPr>
            <p:ph type="dt" sz="quarter" idx="1"/>
          </p:nvPr>
        </p:nvSpPr>
        <p:spPr/>
        <p:txBody>
          <a:bodyPr/>
          <a:lstStyle/>
          <a:p>
            <a:pPr>
              <a:defRPr/>
            </a:pPr>
            <a:fld id="{6C03560B-0E68-4F1D-8032-298132BBDDB4}" type="datetime1">
              <a:rPr lang="en-US" smtClean="0"/>
              <a:pPr>
                <a:defRPr/>
              </a:pPr>
              <a:t>12/08/2017</a:t>
            </a:fld>
            <a:endParaRPr lang="en-US" dirty="0"/>
          </a:p>
        </p:txBody>
      </p:sp>
      <p:sp>
        <p:nvSpPr>
          <p:cNvPr id="777220"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72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Counselor does not have to see receipts or written acknowledgements, but must tell taxpayers that they have to be able to produce for IRS</a:t>
            </a:r>
          </a:p>
        </p:txBody>
      </p:sp>
      <p:sp>
        <p:nvSpPr>
          <p:cNvPr id="7772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030D7DF-D112-4B4C-9898-E7F8160E0AEF}" type="slidenum">
              <a:rPr lang="en-US" altLang="en-US">
                <a:latin typeface="Verdana" panose="020B0604030504040204" pitchFamily="34" charset="0"/>
              </a:rPr>
              <a:pPr algn="r" eaLnBrk="1" hangingPunct="1">
                <a:spcBef>
                  <a:spcPct val="0"/>
                </a:spcBef>
              </a:pPr>
              <a:t>44</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64661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2"/>
          <p:cNvSpPr>
            <a:spLocks noGrp="1"/>
          </p:cNvSpPr>
          <p:nvPr>
            <p:ph type="dt" sz="quarter" idx="1"/>
          </p:nvPr>
        </p:nvSpPr>
        <p:spPr/>
        <p:txBody>
          <a:bodyPr/>
          <a:lstStyle/>
          <a:p>
            <a:pPr>
              <a:defRPr/>
            </a:pPr>
            <a:fld id="{969EB599-5459-471F-A23D-71CA137151A7}" type="datetime1">
              <a:rPr lang="en-US" smtClean="0"/>
              <a:pPr>
                <a:defRPr/>
              </a:pPr>
              <a:t>12/08/2017</a:t>
            </a:fld>
            <a:endParaRPr lang="en-US" dirty="0"/>
          </a:p>
        </p:txBody>
      </p:sp>
      <p:sp>
        <p:nvSpPr>
          <p:cNvPr id="779268"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92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altLang="en-US" baseline="0" dirty="0">
                <a:cs typeface="Arial" panose="020B0604020202020204" pitchFamily="34" charset="0"/>
              </a:rPr>
              <a:t> Use taxpayer’s best estimate to value donations of clothing &amp; household items.  Charities give receipts for lower-value items, but do not price the items</a:t>
            </a:r>
          </a:p>
          <a:p>
            <a:pPr eaLnBrk="1" hangingPunct="1">
              <a:buFont typeface="Arial" pitchFamily="34" charset="0"/>
              <a:buChar char="•"/>
            </a:pPr>
            <a:endParaRPr lang="en-US" altLang="en-US" baseline="0" dirty="0">
              <a:cs typeface="Arial" panose="020B0604020202020204" pitchFamily="34" charset="0"/>
            </a:endParaRPr>
          </a:p>
          <a:p>
            <a:pPr eaLnBrk="1" hangingPunct="1">
              <a:buFont typeface="Arial" pitchFamily="34" charset="0"/>
              <a:buChar char="•"/>
            </a:pPr>
            <a:r>
              <a:rPr lang="en-US" altLang="en-US" baseline="0" dirty="0">
                <a:cs typeface="Arial" panose="020B0604020202020204" pitchFamily="34" charset="0"/>
              </a:rPr>
              <a:t> Note:  As per the 4012 F-8 and 4491 section 211 , the non charitable donations limit in scope is $500, but this is for VITA and non-AARP organizations.  AARP received dispensation from IRS to raise in scope from $500 to $5000.</a:t>
            </a:r>
            <a:endParaRPr lang="en-US" altLang="en-US" dirty="0">
              <a:cs typeface="Arial" panose="020B0604020202020204" pitchFamily="34" charset="0"/>
            </a:endParaRPr>
          </a:p>
        </p:txBody>
      </p:sp>
      <p:sp>
        <p:nvSpPr>
          <p:cNvPr id="7792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B720616-6CC9-49E1-8D19-9FB122EC8B9D}" type="slidenum">
              <a:rPr lang="en-US" altLang="en-US">
                <a:latin typeface="Verdana" panose="020B0604030504040204" pitchFamily="34" charset="0"/>
              </a:rPr>
              <a:pPr algn="r" eaLnBrk="1" hangingPunct="1">
                <a:spcBef>
                  <a:spcPct val="0"/>
                </a:spcBef>
              </a:pPr>
              <a:t>45</a:t>
            </a:fld>
            <a:endParaRPr lang="en-US" altLang="en-US" dirty="0">
              <a:latin typeface="Verdana" panose="020B0604030504040204" pitchFamily="34" charset="0"/>
            </a:endParaRPr>
          </a:p>
        </p:txBody>
      </p:sp>
    </p:spTree>
    <p:extLst>
      <p:ext uri="{BB962C8B-B14F-4D97-AF65-F5344CB8AC3E}">
        <p14:creationId xmlns:p14="http://schemas.microsoft.com/office/powerpoint/2010/main" val="3749250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p:txBody>
          <a:bodyPr/>
          <a:lstStyle/>
          <a:p>
            <a:pPr lvl="1">
              <a:defRPr/>
            </a:pPr>
            <a:endParaRPr lang="en-US" dirty="0"/>
          </a:p>
        </p:txBody>
      </p:sp>
      <p:sp>
        <p:nvSpPr>
          <p:cNvPr id="7813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6DF7917-062D-42D1-AC83-22DE724273D1}" type="datetime1">
              <a:rPr lang="en-US" smtClean="0"/>
              <a:pPr>
                <a:defRPr/>
              </a:pPr>
              <a:t>12/08/2017</a:t>
            </a:fld>
            <a:endParaRPr lang="en-US" dirty="0"/>
          </a:p>
        </p:txBody>
      </p:sp>
      <p:sp>
        <p:nvSpPr>
          <p:cNvPr id="7813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3A02F5-DB25-4C78-93AE-B943B2144CDF}" type="slidenum">
              <a:rPr lang="en-US" altLang="en-US">
                <a:latin typeface="Verdana" panose="020B0604030504040204" pitchFamily="34" charset="0"/>
              </a:rPr>
              <a:pPr algn="r" eaLnBrk="1" hangingPunct="1">
                <a:spcBef>
                  <a:spcPct val="0"/>
                </a:spcBef>
              </a:pPr>
              <a:t>46</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44584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p:txBody>
          <a:bodyPr/>
          <a:lstStyle/>
          <a:p>
            <a:pPr lvl="1">
              <a:defRPr/>
            </a:pPr>
            <a:endParaRPr lang="en-US" dirty="0"/>
          </a:p>
        </p:txBody>
      </p:sp>
      <p:sp>
        <p:nvSpPr>
          <p:cNvPr id="7813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6DF7917-062D-42D1-AC83-22DE724273D1}" type="datetime1">
              <a:rPr lang="en-US" smtClean="0"/>
              <a:pPr>
                <a:defRPr/>
              </a:pPr>
              <a:t>12/08/2017</a:t>
            </a:fld>
            <a:endParaRPr lang="en-US" dirty="0"/>
          </a:p>
        </p:txBody>
      </p:sp>
      <p:sp>
        <p:nvSpPr>
          <p:cNvPr id="7813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3A02F5-DB25-4C78-93AE-B943B2144CDF}" type="slidenum">
              <a:rPr lang="en-US" altLang="en-US">
                <a:latin typeface="Verdana" panose="020B0604030504040204" pitchFamily="34" charset="0"/>
              </a:rPr>
              <a:pPr algn="r" eaLnBrk="1" hangingPunct="1">
                <a:spcBef>
                  <a:spcPct val="0"/>
                </a:spcBef>
              </a:pPr>
              <a:t>47</a:t>
            </a:fld>
            <a:endParaRPr lang="en-US" altLang="en-US" dirty="0">
              <a:latin typeface="Verdana" panose="020B0604030504040204" pitchFamily="34" charset="0"/>
            </a:endParaRPr>
          </a:p>
        </p:txBody>
      </p:sp>
    </p:spTree>
    <p:extLst>
      <p:ext uri="{BB962C8B-B14F-4D97-AF65-F5344CB8AC3E}">
        <p14:creationId xmlns:p14="http://schemas.microsoft.com/office/powerpoint/2010/main" val="3068682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p:txBody>
          <a:bodyPr/>
          <a:lstStyle/>
          <a:p>
            <a:pPr>
              <a:buFontTx/>
              <a:buNone/>
              <a:defRPr/>
            </a:pPr>
            <a:endParaRPr lang="en-US" dirty="0"/>
          </a:p>
        </p:txBody>
      </p:sp>
      <p:sp>
        <p:nvSpPr>
          <p:cNvPr id="7813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6DF7917-062D-42D1-AC83-22DE724273D1}" type="datetime1">
              <a:rPr lang="en-US" smtClean="0"/>
              <a:pPr>
                <a:defRPr/>
              </a:pPr>
              <a:t>12/08/2017</a:t>
            </a:fld>
            <a:endParaRPr lang="en-US" dirty="0"/>
          </a:p>
        </p:txBody>
      </p:sp>
      <p:sp>
        <p:nvSpPr>
          <p:cNvPr id="7813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3A02F5-DB25-4C78-93AE-B943B2144CDF}" type="slidenum">
              <a:rPr lang="en-US" altLang="en-US">
                <a:latin typeface="Verdana" panose="020B0604030504040204" pitchFamily="34" charset="0"/>
              </a:rPr>
              <a:pPr algn="r" eaLnBrk="1" hangingPunct="1">
                <a:spcBef>
                  <a:spcPct val="0"/>
                </a:spcBef>
              </a:pPr>
              <a:t>48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270892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a:buFont typeface="Arial" pitchFamily="34" charset="0"/>
              <a:buNone/>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12/08/2017</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49</a:t>
            </a:fld>
            <a:endParaRPr lang="en-US" altLang="en-US" dirty="0">
              <a:latin typeface="Verdana" panose="020B0604030504040204" pitchFamily="34" charset="0"/>
            </a:endParaRPr>
          </a:p>
        </p:txBody>
      </p:sp>
    </p:spTree>
    <p:extLst>
      <p:ext uri="{BB962C8B-B14F-4D97-AF65-F5344CB8AC3E}">
        <p14:creationId xmlns:p14="http://schemas.microsoft.com/office/powerpoint/2010/main" val="108556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Counselor’s</a:t>
            </a:r>
            <a:r>
              <a:rPr lang="en-US" altLang="en-US" baseline="0" dirty="0">
                <a:cs typeface="Arial" panose="020B0604020202020204" pitchFamily="34" charset="0"/>
              </a:rPr>
              <a:t> first job is to determine whether medical/dental expenses that client presents are actually deductible.  Use Pub 4012 Page F-5 and Pub 17 for details</a:t>
            </a:r>
            <a:endParaRPr lang="en-US" altLang="en-US" dirty="0">
              <a:cs typeface="Arial" panose="020B0604020202020204" pitchFamily="34" charset="0"/>
            </a:endParaRPr>
          </a:p>
        </p:txBody>
      </p:sp>
      <p:sp>
        <p:nvSpPr>
          <p:cNvPr id="7424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3F18D37-26B2-428F-B6BB-A3ECDFE60E21}" type="datetime1">
              <a:rPr lang="en-US" smtClean="0"/>
              <a:pPr>
                <a:defRPr/>
              </a:pPr>
              <a:t>12/08/2017</a:t>
            </a:fld>
            <a:endParaRPr lang="en-US" dirty="0"/>
          </a:p>
        </p:txBody>
      </p:sp>
      <p:sp>
        <p:nvSpPr>
          <p:cNvPr id="7424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CD83E9-0132-4E10-9C11-B85E6538E3AF}" type="slidenum">
              <a:rPr lang="en-US" altLang="en-US">
                <a:latin typeface="Verdana" panose="020B0604030504040204" pitchFamily="34" charset="0"/>
              </a:rPr>
              <a:pPr algn="r" eaLnBrk="1" hangingPunct="1">
                <a:spcBef>
                  <a:spcPct val="0"/>
                </a:spcBef>
              </a:pPr>
              <a:t>5</a:t>
            </a:fld>
            <a:endParaRPr lang="en-US" altLang="en-US" dirty="0">
              <a:latin typeface="Verdana" panose="020B0604030504040204" pitchFamily="34" charset="0"/>
            </a:endParaRPr>
          </a:p>
        </p:txBody>
      </p:sp>
    </p:spTree>
    <p:extLst>
      <p:ext uri="{BB962C8B-B14F-4D97-AF65-F5344CB8AC3E}">
        <p14:creationId xmlns:p14="http://schemas.microsoft.com/office/powerpoint/2010/main" val="2018691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a:buFont typeface="Arial" pitchFamily="34" charset="0"/>
              <a:buChar char="•"/>
              <a:defRPr/>
            </a:pPr>
            <a:r>
              <a:rPr lang="en-US" dirty="0"/>
              <a:t> Form 8283 is required if non-cash donations are between $500 and $5,000.  Requires a lot more information about items donated and organization donated to </a:t>
            </a:r>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12/08/2017</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50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275034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C</a:t>
            </a:r>
            <a:r>
              <a:rPr lang="en-US" dirty="0"/>
              <a:t>asualty loss is deductible to the extent that it exceeds $100 per loss event and to the extent that it exceeds 10% of AGI.  Counselor can help taxpayers do an</a:t>
            </a:r>
            <a:r>
              <a:rPr lang="en-US" baseline="0" dirty="0"/>
              <a:t> estimate to see if their losses are even deductible (see Special Topics document “Screening for Potential Casualty Loss Deduction” on TaxPre4Free.org Preparer page) </a:t>
            </a:r>
            <a:endParaRPr lang="en-US" altLang="en-US" dirty="0">
              <a:cs typeface="Arial" panose="020B0604020202020204" pitchFamily="34" charset="0"/>
            </a:endParaRPr>
          </a:p>
        </p:txBody>
      </p:sp>
      <p:sp>
        <p:nvSpPr>
          <p:cNvPr id="785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9A6A2A4-FB6C-4C0E-9F54-DE4B2D67386B}" type="datetime1">
              <a:rPr lang="en-US" smtClean="0"/>
              <a:pPr>
                <a:defRPr/>
              </a:pPr>
              <a:t>12/08/2017</a:t>
            </a:fld>
            <a:endParaRPr lang="en-US" dirty="0"/>
          </a:p>
        </p:txBody>
      </p:sp>
      <p:sp>
        <p:nvSpPr>
          <p:cNvPr id="78541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FD9DF08-4405-47A0-AA14-7989A840B5A4}" type="slidenum">
              <a:rPr lang="en-US" altLang="en-US">
                <a:latin typeface="Verdana" panose="020B0604030504040204" pitchFamily="34" charset="0"/>
              </a:rPr>
              <a:pPr algn="r" eaLnBrk="1" hangingPunct="1">
                <a:spcBef>
                  <a:spcPct val="0"/>
                </a:spcBef>
              </a:pPr>
              <a:t>51</a:t>
            </a:fld>
            <a:endParaRPr lang="en-US" altLang="en-US" dirty="0">
              <a:latin typeface="Verdana" panose="020B0604030504040204" pitchFamily="34" charset="0"/>
            </a:endParaRPr>
          </a:p>
        </p:txBody>
      </p:sp>
    </p:spTree>
    <p:extLst>
      <p:ext uri="{BB962C8B-B14F-4D97-AF65-F5344CB8AC3E}">
        <p14:creationId xmlns:p14="http://schemas.microsoft.com/office/powerpoint/2010/main" val="248736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Regarding</a:t>
            </a:r>
            <a:r>
              <a:rPr lang="en-US" altLang="en-US" baseline="0" dirty="0">
                <a:cs typeface="Arial" panose="020B0604020202020204" pitchFamily="34" charset="0"/>
              </a:rPr>
              <a:t> Management fees on IRAs:</a:t>
            </a:r>
          </a:p>
          <a:p>
            <a:pPr marL="171450" indent="-171450">
              <a:buFont typeface="Arial" panose="020B0604020202020204" pitchFamily="34" charset="0"/>
              <a:buChar char="•"/>
            </a:pPr>
            <a:r>
              <a:rPr lang="en-US" dirty="0"/>
              <a:t>Management fees paid through the IRA account cannot be deducted. They simply reduce the value of your IRA.</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Management fees paid by cash or check and not deducted from the IRA can be deducted as investment expenses</a:t>
            </a:r>
          </a:p>
          <a:p>
            <a:endParaRPr lang="en-US" altLang="en-US" dirty="0">
              <a:cs typeface="Arial" panose="020B0604020202020204" pitchFamily="34" charset="0"/>
            </a:endParaRPr>
          </a:p>
        </p:txBody>
      </p:sp>
      <p:sp>
        <p:nvSpPr>
          <p:cNvPr id="787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1ED03F9-83C8-439F-9C5B-F7B99D4E8E62}" type="datetime1">
              <a:rPr lang="en-US" smtClean="0"/>
              <a:pPr>
                <a:defRPr/>
              </a:pPr>
              <a:t>12/08/2017</a:t>
            </a:fld>
            <a:endParaRPr lang="en-US" dirty="0"/>
          </a:p>
        </p:txBody>
      </p:sp>
      <p:sp>
        <p:nvSpPr>
          <p:cNvPr id="7874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7A6B422-8D40-4D5B-82D8-29C546AC4E7A}" type="slidenum">
              <a:rPr lang="en-US" altLang="en-US">
                <a:latin typeface="Verdana" panose="020B0604030504040204" pitchFamily="34" charset="0"/>
              </a:rPr>
              <a:pPr algn="r" eaLnBrk="1" hangingPunct="1">
                <a:spcBef>
                  <a:spcPct val="0"/>
                </a:spcBef>
              </a:pPr>
              <a:t>52</a:t>
            </a:fld>
            <a:endParaRPr lang="en-US" altLang="en-US" dirty="0">
              <a:latin typeface="Verdana" panose="020B0604030504040204" pitchFamily="34" charset="0"/>
            </a:endParaRPr>
          </a:p>
        </p:txBody>
      </p:sp>
    </p:spTree>
    <p:extLst>
      <p:ext uri="{BB962C8B-B14F-4D97-AF65-F5344CB8AC3E}">
        <p14:creationId xmlns:p14="http://schemas.microsoft.com/office/powerpoint/2010/main" val="1897257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lvl="1">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12/08/2017</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53</a:t>
            </a:fld>
            <a:endParaRPr lang="en-US" altLang="en-US" dirty="0">
              <a:latin typeface="Verdana" panose="020B0604030504040204" pitchFamily="34" charset="0"/>
            </a:endParaRPr>
          </a:p>
        </p:txBody>
      </p:sp>
    </p:spTree>
    <p:extLst>
      <p:ext uri="{BB962C8B-B14F-4D97-AF65-F5344CB8AC3E}">
        <p14:creationId xmlns:p14="http://schemas.microsoft.com/office/powerpoint/2010/main" val="2547701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lvl="1">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12/08/2017</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54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08508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a:buFontTx/>
              <a:buNone/>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12/08/2017</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55</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14825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US" altLang="en-US" dirty="0">
                <a:cs typeface="Arial" panose="020B0604020202020204" pitchFamily="34" charset="0"/>
              </a:rPr>
              <a:t>Note:  Cost of raffle, bingo or lottery ticket may be considered as a gambling loss if there are gambling winnings</a:t>
            </a:r>
          </a:p>
        </p:txBody>
      </p:sp>
      <p:sp>
        <p:nvSpPr>
          <p:cNvPr id="791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dirty="0"/>
              <a:t>Notes/Handouts</a:t>
            </a:r>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86752D8-1EC7-46CE-BBAE-F0E7732889E7}" type="datetime1">
              <a:rPr lang="en-US" smtClean="0">
                <a:ea typeface="ＭＳ Ｐゴシック" charset="-128"/>
              </a:rPr>
              <a:pPr fontAlgn="base">
                <a:spcBef>
                  <a:spcPct val="0"/>
                </a:spcBef>
                <a:spcAft>
                  <a:spcPct val="0"/>
                </a:spcAft>
                <a:defRPr/>
              </a:pPr>
              <a:t>12/08/2017</a:t>
            </a:fld>
            <a:endParaRPr lang="en-US" dirty="0">
              <a:ea typeface="ＭＳ Ｐゴシック" charset="-128"/>
            </a:endParaRPr>
          </a:p>
        </p:txBody>
      </p:sp>
      <p:sp>
        <p:nvSpPr>
          <p:cNvPr id="7915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8E52F0D-F1FC-4219-BC9A-110A94566FB2}" type="slidenum">
              <a:rPr lang="en-US" altLang="en-US">
                <a:latin typeface="Verdana" panose="020B0604030504040204" pitchFamily="34" charset="0"/>
              </a:rPr>
              <a:pPr algn="r" eaLnBrk="1" hangingPunct="1">
                <a:spcBef>
                  <a:spcPct val="0"/>
                </a:spcBef>
              </a:pPr>
              <a:t>56</a:t>
            </a:fld>
            <a:endParaRPr lang="en-US" altLang="en-US" dirty="0">
              <a:latin typeface="Verdana" panose="020B0604030504040204" pitchFamily="34" charset="0"/>
            </a:endParaRPr>
          </a:p>
        </p:txBody>
      </p:sp>
    </p:spTree>
    <p:extLst>
      <p:ext uri="{BB962C8B-B14F-4D97-AF65-F5344CB8AC3E}">
        <p14:creationId xmlns:p14="http://schemas.microsoft.com/office/powerpoint/2010/main" val="80848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defRPr/>
            </a:pPr>
            <a:r>
              <a:rPr lang="en-US" dirty="0"/>
              <a:t>On</a:t>
            </a:r>
            <a:r>
              <a:rPr lang="en-US" baseline="0" dirty="0"/>
              <a:t> each line, you can enter totals for that category, or you can enter all the details by clicking on icon at right of line and then let TaxSlayer calculate total</a:t>
            </a:r>
            <a:endParaRPr lang="en-US" dirty="0"/>
          </a:p>
        </p:txBody>
      </p:sp>
      <p:sp>
        <p:nvSpPr>
          <p:cNvPr id="744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939F3CE-AF5B-42DB-ADA6-9A82492D3A36}" type="datetime1">
              <a:rPr lang="en-US" smtClean="0"/>
              <a:pPr>
                <a:defRPr/>
              </a:pPr>
              <a:t>12/08/2017</a:t>
            </a:fld>
            <a:endParaRPr lang="en-US" dirty="0"/>
          </a:p>
        </p:txBody>
      </p:sp>
      <p:sp>
        <p:nvSpPr>
          <p:cNvPr id="7444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D0A7A6-0459-42B9-94BD-965E5BAD1E0B}" type="slidenum">
              <a:rPr lang="en-US" altLang="en-US">
                <a:latin typeface="Verdana" panose="020B0604030504040204" pitchFamily="34" charset="0"/>
              </a:rPr>
              <a:pPr algn="r" eaLnBrk="1" hangingPunct="1">
                <a:spcBef>
                  <a:spcPct val="0"/>
                </a:spcBef>
              </a:pPr>
              <a:t>6</a:t>
            </a:fld>
            <a:endParaRPr lang="en-US" altLang="en-US" dirty="0">
              <a:latin typeface="Verdana" panose="020B0604030504040204" pitchFamily="34" charset="0"/>
            </a:endParaRPr>
          </a:p>
        </p:txBody>
      </p:sp>
    </p:spTree>
    <p:extLst>
      <p:ext uri="{BB962C8B-B14F-4D97-AF65-F5344CB8AC3E}">
        <p14:creationId xmlns:p14="http://schemas.microsoft.com/office/powerpoint/2010/main" val="315946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744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939F3CE-AF5B-42DB-ADA6-9A82492D3A36}" type="datetime1">
              <a:rPr lang="en-US" smtClean="0"/>
              <a:pPr>
                <a:defRPr/>
              </a:pPr>
              <a:t>12/08/2017</a:t>
            </a:fld>
            <a:endParaRPr lang="en-US" dirty="0"/>
          </a:p>
        </p:txBody>
      </p:sp>
      <p:sp>
        <p:nvSpPr>
          <p:cNvPr id="7444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D0A7A6-0459-42B9-94BD-965E5BAD1E0B}" type="slidenum">
              <a:rPr lang="en-US" altLang="en-US">
                <a:latin typeface="Verdana" panose="020B0604030504040204" pitchFamily="34" charset="0"/>
              </a:rPr>
              <a:pPr algn="r" eaLnBrk="1" hangingPunct="1">
                <a:spcBef>
                  <a:spcPct val="0"/>
                </a:spcBef>
              </a:pPr>
              <a:t>7</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6724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465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1882AF6-BAB0-4C20-AC2E-C1A02640A752}" type="slidenum">
              <a:rPr lang="en-US" altLang="en-US">
                <a:latin typeface="Verdana" panose="020B0604030504040204" pitchFamily="34" charset="0"/>
              </a:rPr>
              <a:pPr algn="r" eaLnBrk="1" hangingPunct="1">
                <a:spcBef>
                  <a:spcPct val="0"/>
                </a:spcBef>
              </a:pPr>
              <a:t>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92748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744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939F3CE-AF5B-42DB-ADA6-9A82492D3A36}" type="datetime1">
              <a:rPr lang="en-US" smtClean="0"/>
              <a:pPr>
                <a:defRPr/>
              </a:pPr>
              <a:t>12/08/2017</a:t>
            </a:fld>
            <a:endParaRPr lang="en-US" dirty="0"/>
          </a:p>
        </p:txBody>
      </p:sp>
      <p:sp>
        <p:nvSpPr>
          <p:cNvPr id="7444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D0A7A6-0459-42B9-94BD-965E5BAD1E0B}" type="slidenum">
              <a:rPr lang="en-US" altLang="en-US">
                <a:latin typeface="Verdana" panose="020B0604030504040204" pitchFamily="34" charset="0"/>
              </a:rPr>
              <a:pPr algn="r" eaLnBrk="1" hangingPunct="1">
                <a:spcBef>
                  <a:spcPct val="0"/>
                </a:spcBef>
              </a:pPr>
              <a:t>9</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2574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925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sp>
        <p:nvSpPr>
          <p:cNvPr id="1122315" name="Rectangle 7"/>
          <p:cNvSpPr>
            <a:spLocks noGrp="1" noChangeArrowheads="1"/>
          </p:cNvSpPr>
          <p:nvPr>
            <p:ph type="ctrTitle"/>
          </p:nvPr>
        </p:nvSpPr>
        <p:spPr>
          <a:xfrm>
            <a:off x="990600" y="2130427"/>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1" y="6400802"/>
            <a:ext cx="1984375" cy="301625"/>
          </a:xfrm>
        </p:spPr>
        <p:txBody>
          <a:bodyPr/>
          <a:lstStyle>
            <a:lvl1pPr>
              <a:defRPr/>
            </a:lvl1pPr>
          </a:lstStyle>
          <a:p>
            <a:r>
              <a:rPr lang="en-US"/>
              <a:t>12-08-2017</a:t>
            </a:r>
          </a:p>
        </p:txBody>
      </p:sp>
      <p:sp>
        <p:nvSpPr>
          <p:cNvPr id="15" name="Rectangle 11"/>
          <p:cNvSpPr>
            <a:spLocks noGrp="1" noChangeArrowheads="1"/>
          </p:cNvSpPr>
          <p:nvPr>
            <p:ph type="sldNum" sz="quarter" idx="12"/>
          </p:nvPr>
        </p:nvSpPr>
        <p:spPr>
          <a:xfrm>
            <a:off x="6781801" y="6400802"/>
            <a:ext cx="1901825" cy="301625"/>
          </a:xfrm>
        </p:spPr>
        <p:txBody>
          <a:bodyPr/>
          <a:lstStyle>
            <a:lvl1pPr>
              <a:defRPr smtClean="0"/>
            </a:lvl1pPr>
          </a:lstStyle>
          <a:p>
            <a:fld id="{2C11E525-5F38-465A-8629-C9A7F80AF012}" type="slidenum">
              <a:rPr lang="en-US" smtClean="0"/>
              <a:t>‹#›</a:t>
            </a:fld>
            <a:endParaRPr lang="en-US"/>
          </a:p>
        </p:txBody>
      </p:sp>
      <p:sp>
        <p:nvSpPr>
          <p:cNvPr id="1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310051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33697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614662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1048811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r>
              <a:rPr lang="en-US"/>
              <a:t>12-08-2017</a:t>
            </a:r>
          </a:p>
        </p:txBody>
      </p:sp>
      <p:sp>
        <p:nvSpPr>
          <p:cNvPr id="8"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10" name="Footer Placeholder 1"/>
          <p:cNvSpPr>
            <a:spLocks noGrp="1"/>
          </p:cNvSpPr>
          <p:nvPr>
            <p:ph type="ftr" sz="quarter" idx="12"/>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9592146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r>
              <a:rPr lang="en-US"/>
              <a:t>12-08-2017</a:t>
            </a:r>
          </a:p>
        </p:txBody>
      </p:sp>
      <p:sp>
        <p:nvSpPr>
          <p:cNvPr id="4"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0959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r>
              <a:rPr lang="en-US"/>
              <a:t>12-08-2017</a:t>
            </a:r>
          </a:p>
        </p:txBody>
      </p:sp>
      <p:sp>
        <p:nvSpPr>
          <p:cNvPr id="3"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5"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485003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444482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4569611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2"/>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750">
                <a:latin typeface="+mn-lt"/>
                <a:cs typeface="Arial" charset="0"/>
              </a:defRPr>
            </a:lvl1pPr>
          </a:lstStyle>
          <a:p>
            <a:r>
              <a:rPr lang="en-US"/>
              <a:t>12-08-2017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750" smtClean="0">
                <a:latin typeface="+mn-lt"/>
                <a:cs typeface="Arial" panose="020B0604020202020204" pitchFamily="34" charset="0"/>
              </a:defRPr>
            </a:lvl1pPr>
          </a:lstStyle>
          <a:p>
            <a:fld id="{2C11E525-5F38-465A-8629-C9A7F80AF012}" type="slidenum">
              <a:rPr lang="en-US" smtClean="0"/>
              <a:t>‹#›</a:t>
            </a:fld>
            <a:endParaRPr 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69961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hf hdr="0"/>
  <p:txStyles>
    <p:titleStyle>
      <a:lvl1pPr algn="l" rtl="0" eaLnBrk="1" fontAlgn="base" hangingPunct="1">
        <a:spcBef>
          <a:spcPct val="0"/>
        </a:spcBef>
        <a:spcAft>
          <a:spcPct val="0"/>
        </a:spcAft>
        <a:defRPr sz="3150" b="1">
          <a:solidFill>
            <a:schemeClr val="tx2"/>
          </a:solidFill>
          <a:latin typeface="+mj-lt"/>
          <a:ea typeface="+mj-ea"/>
          <a:cs typeface="+mj-cs"/>
        </a:defRPr>
      </a:lvl1pPr>
      <a:lvl2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5pPr>
      <a:lvl6pPr marL="3429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6pPr>
      <a:lvl7pPr marL="6858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7pPr>
      <a:lvl8pPr marL="10287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8pPr>
      <a:lvl9pPr marL="13716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9pPr>
    </p:titleStyle>
    <p:bodyStyle>
      <a:lvl1pPr marL="257175" indent="-257175" algn="l" rtl="0" eaLnBrk="1" fontAlgn="base" hangingPunct="1">
        <a:spcBef>
          <a:spcPct val="20000"/>
        </a:spcBef>
        <a:spcAft>
          <a:spcPct val="0"/>
        </a:spcAft>
        <a:buClr>
          <a:schemeClr val="folHlink"/>
        </a:buClr>
        <a:buSzPct val="90000"/>
        <a:buFont typeface="Wingdings" panose="05000000000000000000" pitchFamily="2" charset="2"/>
        <a:buChar char="n"/>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1"/>
        </a:buClr>
        <a:buSzPct val="75000"/>
        <a:buFont typeface="Wingdings" panose="05000000000000000000" pitchFamily="2" charset="2"/>
        <a:buChar char="n"/>
        <a:defRPr sz="2100">
          <a:solidFill>
            <a:schemeClr val="tx1"/>
          </a:solidFill>
          <a:latin typeface="+mn-lt"/>
          <a:ea typeface="+mn-ea"/>
        </a:defRPr>
      </a:lvl2pPr>
      <a:lvl3pPr marL="8572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800">
          <a:solidFill>
            <a:schemeClr val="tx1"/>
          </a:solidFill>
          <a:latin typeface="+mn-lt"/>
          <a:ea typeface="+mn-ea"/>
        </a:defRPr>
      </a:lvl3pPr>
      <a:lvl4pPr marL="12001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4pPr>
      <a:lvl5pPr marL="15430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5pPr>
      <a:lvl6pPr marL="18859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6pPr>
      <a:lvl7pPr marL="22288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7pPr>
      <a:lvl8pPr marL="25717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8pPr>
      <a:lvl9pPr marL="29146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state.nj.us/treasury/tax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4"/>
          <p:cNvSpPr>
            <a:spLocks noGrp="1" noChangeArrowheads="1"/>
          </p:cNvSpPr>
          <p:nvPr>
            <p:ph type="ctrTitle"/>
          </p:nvPr>
        </p:nvSpPr>
        <p:spPr/>
        <p:txBody>
          <a:bodyPr>
            <a:normAutofit/>
          </a:bodyPr>
          <a:lstStyle/>
          <a:p>
            <a:r>
              <a:rPr lang="en-US" altLang="en-US" dirty="0"/>
              <a:t>Itemized Deductions</a:t>
            </a:r>
            <a:br>
              <a:rPr lang="en-US" altLang="en-US" dirty="0"/>
            </a:br>
            <a:r>
              <a:rPr lang="en-US" altLang="en-US" dirty="0"/>
              <a:t>NJ Property Tax Deduction / Credit</a:t>
            </a:r>
          </a:p>
        </p:txBody>
      </p:sp>
      <p:sp>
        <p:nvSpPr>
          <p:cNvPr id="737283" name="Rectangle 5"/>
          <p:cNvSpPr>
            <a:spLocks noGrp="1" noChangeArrowheads="1"/>
          </p:cNvSpPr>
          <p:nvPr>
            <p:ph type="subTitle" idx="1"/>
          </p:nvPr>
        </p:nvSpPr>
        <p:spPr/>
        <p:txBody>
          <a:bodyPr>
            <a:normAutofit fontScale="92500" lnSpcReduction="10000"/>
          </a:bodyPr>
          <a:lstStyle/>
          <a:p>
            <a:r>
              <a:rPr lang="en-US" altLang="en-US" dirty="0"/>
              <a:t>Pub 4012 Tab F</a:t>
            </a:r>
          </a:p>
          <a:p>
            <a:r>
              <a:rPr lang="en-US" altLang="en-US" dirty="0"/>
              <a:t>Pub 17, Chapters 21 through 29</a:t>
            </a:r>
          </a:p>
          <a:p>
            <a:r>
              <a:rPr lang="en-US" altLang="en-US" dirty="0"/>
              <a:t>NJ Special Handling</a:t>
            </a:r>
          </a:p>
          <a:p>
            <a:r>
              <a:rPr lang="en-US" altLang="en-US" dirty="0"/>
              <a:t>(Federal 1040-Line 40 &amp; Schedule A)</a:t>
            </a:r>
          </a:p>
          <a:p>
            <a:r>
              <a:rPr lang="en-US" altLang="en-US" dirty="0"/>
              <a:t>(NJ 1040-Lines 37 &amp; 49)</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dirty="0"/>
          </a:p>
        </p:txBody>
      </p:sp>
    </p:spTree>
    <p:extLst>
      <p:ext uri="{BB962C8B-B14F-4D97-AF65-F5344CB8AC3E}">
        <p14:creationId xmlns:p14="http://schemas.microsoft.com/office/powerpoint/2010/main" val="23724273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normAutofit/>
          </a:bodyPr>
          <a:lstStyle/>
          <a:p>
            <a:r>
              <a:rPr lang="en-US" altLang="en-US" dirty="0"/>
              <a:t>Taxes You Paid – Schedule A</a:t>
            </a:r>
          </a:p>
        </p:txBody>
      </p:sp>
      <p:sp>
        <p:nvSpPr>
          <p:cNvPr id="747523" name="Rectangle 3"/>
          <p:cNvSpPr>
            <a:spLocks noGrp="1" noChangeArrowheads="1"/>
          </p:cNvSpPr>
          <p:nvPr>
            <p:ph idx="1"/>
          </p:nvPr>
        </p:nvSpPr>
        <p:spPr/>
        <p:txBody>
          <a:bodyPr>
            <a:normAutofit/>
          </a:bodyPr>
          <a:lstStyle/>
          <a:p>
            <a:pPr>
              <a:buNone/>
            </a:pPr>
            <a:r>
              <a:rPr lang="en-US" altLang="en-US" sz="3000" b="1" dirty="0"/>
              <a:t>To be deductible: </a:t>
            </a:r>
          </a:p>
          <a:p>
            <a:r>
              <a:rPr lang="en-US" altLang="en-US" b="1" dirty="0"/>
              <a:t> </a:t>
            </a:r>
            <a:r>
              <a:rPr lang="en-US" altLang="en-US" sz="2800" b="1" dirty="0"/>
              <a:t>MUST </a:t>
            </a:r>
            <a:r>
              <a:rPr lang="en-US" altLang="en-US" sz="2800" dirty="0"/>
              <a:t>be the taxpayer’s liability</a:t>
            </a:r>
          </a:p>
          <a:p>
            <a:pPr lvl="1"/>
            <a:r>
              <a:rPr lang="en-US" altLang="en-US" sz="3000" dirty="0"/>
              <a:t> </a:t>
            </a:r>
            <a:r>
              <a:rPr lang="en-US" altLang="en-US" sz="2600" dirty="0"/>
              <a:t>E.g. – Cannot claim real estate taxes taxpayer paid on home owned by parents</a:t>
            </a:r>
          </a:p>
          <a:p>
            <a:r>
              <a:rPr lang="en-US" altLang="en-US" b="1" dirty="0"/>
              <a:t> </a:t>
            </a:r>
            <a:r>
              <a:rPr lang="en-US" altLang="en-US" sz="2800" b="1" dirty="0"/>
              <a:t>MUST </a:t>
            </a:r>
            <a:r>
              <a:rPr lang="en-US" altLang="en-US" sz="2800" dirty="0"/>
              <a:t>be paid by taxpayer within the tax year claimed</a:t>
            </a:r>
          </a:p>
          <a:p>
            <a:pPr lvl="1"/>
            <a:r>
              <a:rPr lang="en-US" altLang="en-US" sz="3000" dirty="0"/>
              <a:t> </a:t>
            </a:r>
            <a:r>
              <a:rPr lang="en-US" altLang="en-US" sz="2600" dirty="0"/>
              <a:t>E.g. – Cannot claim real estate taxes billed in 2016 but now in arrears</a:t>
            </a:r>
          </a:p>
          <a:p>
            <a:pPr lvl="1"/>
            <a:r>
              <a:rPr lang="en-US" altLang="en-US" sz="2600" dirty="0"/>
              <a:t> E.g. – Can claim taxes paid in 2016 for prior years</a:t>
            </a:r>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dirty="0"/>
          </a:p>
        </p:txBody>
      </p:sp>
    </p:spTree>
    <p:extLst>
      <p:ext uri="{BB962C8B-B14F-4D97-AF65-F5344CB8AC3E}">
        <p14:creationId xmlns:p14="http://schemas.microsoft.com/office/powerpoint/2010/main" val="26559232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altLang="en-US" dirty="0"/>
              <a:t>Deductible Taxes</a:t>
            </a:r>
          </a:p>
        </p:txBody>
      </p:sp>
      <p:sp>
        <p:nvSpPr>
          <p:cNvPr id="749571" name="Rectangle 3"/>
          <p:cNvSpPr>
            <a:spLocks noGrp="1" noChangeArrowheads="1"/>
          </p:cNvSpPr>
          <p:nvPr>
            <p:ph idx="1"/>
          </p:nvPr>
        </p:nvSpPr>
        <p:spPr/>
        <p:txBody>
          <a:bodyPr>
            <a:normAutofit/>
          </a:bodyPr>
          <a:lstStyle/>
          <a:p>
            <a:r>
              <a:rPr lang="en-US" altLang="en-US" dirty="0"/>
              <a:t> </a:t>
            </a:r>
            <a:r>
              <a:rPr lang="en-US" altLang="en-US" sz="3000" dirty="0"/>
              <a:t>State income taxes </a:t>
            </a:r>
            <a:r>
              <a:rPr lang="en-US" altLang="en-US" sz="3000" b="1" dirty="0"/>
              <a:t>OR</a:t>
            </a:r>
            <a:r>
              <a:rPr lang="en-US" altLang="en-US" sz="3000" dirty="0"/>
              <a:t> sales tax (whichever is greater)</a:t>
            </a:r>
          </a:p>
          <a:p>
            <a:pPr lvl="1"/>
            <a:r>
              <a:rPr lang="en-US" altLang="en-US" dirty="0"/>
              <a:t> </a:t>
            </a:r>
            <a:r>
              <a:rPr lang="en-US" altLang="en-US" sz="2600" dirty="0"/>
              <a:t>State income taxes include NJ income, estimated, unemployment, disability, and family leave taxes</a:t>
            </a:r>
          </a:p>
          <a:p>
            <a:r>
              <a:rPr lang="en-US" altLang="en-US" sz="2900" dirty="0"/>
              <a:t> </a:t>
            </a:r>
            <a:r>
              <a:rPr lang="en-US" altLang="en-US" sz="3300" dirty="0"/>
              <a:t>Real estate taxes</a:t>
            </a:r>
          </a:p>
          <a:p>
            <a:r>
              <a:rPr lang="en-US" altLang="en-US" sz="3000" dirty="0"/>
              <a:t> Personal property tax</a:t>
            </a:r>
          </a:p>
          <a:p>
            <a:pPr lvl="1"/>
            <a:r>
              <a:rPr lang="en-US" altLang="en-US" dirty="0"/>
              <a:t> </a:t>
            </a:r>
            <a:r>
              <a:rPr lang="en-US" altLang="en-US" sz="2600" dirty="0"/>
              <a:t>No personal property tax in NJ</a:t>
            </a:r>
          </a:p>
          <a:p>
            <a:endParaRPr lang="en-US" altLang="en-US" dirty="0"/>
          </a:p>
          <a:p>
            <a:endParaRPr lang="en-US" altLang="en-US" dirty="0"/>
          </a:p>
          <a:p>
            <a:endParaRPr lang="en-US" altLang="en-US" dirty="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spTree>
    <p:extLst>
      <p:ext uri="{BB962C8B-B14F-4D97-AF65-F5344CB8AC3E}">
        <p14:creationId xmlns:p14="http://schemas.microsoft.com/office/powerpoint/2010/main" val="17433617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r>
              <a:rPr lang="en-US" altLang="en-US" dirty="0"/>
              <a:t>Non-Deductible Taxes</a:t>
            </a:r>
          </a:p>
        </p:txBody>
      </p:sp>
      <p:sp>
        <p:nvSpPr>
          <p:cNvPr id="768003" name="Rectangle 3"/>
          <p:cNvSpPr>
            <a:spLocks noGrp="1" noChangeArrowheads="1"/>
          </p:cNvSpPr>
          <p:nvPr>
            <p:ph idx="1"/>
          </p:nvPr>
        </p:nvSpPr>
        <p:spPr>
          <a:xfrm>
            <a:off x="609600" y="1524000"/>
            <a:ext cx="8077200" cy="4800600"/>
          </a:xfrm>
        </p:spPr>
        <p:txBody>
          <a:bodyPr>
            <a:normAutofit lnSpcReduction="10000"/>
          </a:bodyPr>
          <a:lstStyle/>
          <a:p>
            <a:r>
              <a:rPr lang="en-US" altLang="en-US" dirty="0"/>
              <a:t> Federal income &amp; excise taxes</a:t>
            </a:r>
          </a:p>
          <a:p>
            <a:r>
              <a:rPr lang="en-US" altLang="en-US" dirty="0"/>
              <a:t> Social Security or Medicare taxes</a:t>
            </a:r>
          </a:p>
          <a:p>
            <a:r>
              <a:rPr lang="en-US" altLang="en-US" dirty="0"/>
              <a:t> Federal unemployment </a:t>
            </a:r>
          </a:p>
          <a:p>
            <a:r>
              <a:rPr lang="en-US" altLang="en-US" dirty="0"/>
              <a:t> Railroad retirement taxes </a:t>
            </a:r>
          </a:p>
          <a:p>
            <a:r>
              <a:rPr lang="en-US" altLang="en-US" dirty="0"/>
              <a:t> Customs duties</a:t>
            </a:r>
          </a:p>
          <a:p>
            <a:r>
              <a:rPr lang="en-US" altLang="en-US" dirty="0"/>
              <a:t> Federal estate &amp; gift taxes</a:t>
            </a:r>
          </a:p>
          <a:p>
            <a:r>
              <a:rPr lang="en-US" altLang="en-US" dirty="0"/>
              <a:t> License fees for personal purposes, such as marriage, driver’s, and dog license fees</a:t>
            </a:r>
          </a:p>
          <a:p>
            <a:r>
              <a:rPr lang="en-US" altLang="en-US" dirty="0"/>
              <a:t> Certain real estate-related items, such as fees for trash collection, water, sewer, homeowners’ association charges, transfer taxes, rent surcharges due to increased real estate taxes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dirty="0"/>
          </a:p>
        </p:txBody>
      </p:sp>
    </p:spTree>
    <p:extLst>
      <p:ext uri="{BB962C8B-B14F-4D97-AF65-F5344CB8AC3E}">
        <p14:creationId xmlns:p14="http://schemas.microsoft.com/office/powerpoint/2010/main" val="8901833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normAutofit/>
          </a:bodyPr>
          <a:lstStyle/>
          <a:p>
            <a:r>
              <a:rPr lang="en-US" altLang="en-US" dirty="0"/>
              <a:t>State Income Tax or Sales Tax – Schedule A Line 5</a:t>
            </a:r>
          </a:p>
        </p:txBody>
      </p:sp>
      <p:sp>
        <p:nvSpPr>
          <p:cNvPr id="749571" name="Rectangle 3"/>
          <p:cNvSpPr>
            <a:spLocks noGrp="1" noChangeArrowheads="1"/>
          </p:cNvSpPr>
          <p:nvPr>
            <p:ph idx="1"/>
          </p:nvPr>
        </p:nvSpPr>
        <p:spPr/>
        <p:txBody>
          <a:bodyPr>
            <a:normAutofit fontScale="92500" lnSpcReduction="20000"/>
          </a:bodyPr>
          <a:lstStyle/>
          <a:p>
            <a:r>
              <a:rPr lang="en-US" altLang="en-US" sz="3000" dirty="0"/>
              <a:t> Can claim either state income tax or sales tax (whichever is greater)</a:t>
            </a:r>
          </a:p>
          <a:p>
            <a:pPr lvl="1"/>
            <a:r>
              <a:rPr lang="en-US" altLang="en-US" sz="2600" dirty="0"/>
              <a:t> Line 5a  State Income Tax</a:t>
            </a:r>
          </a:p>
          <a:p>
            <a:pPr lvl="2"/>
            <a:r>
              <a:rPr lang="en-US" altLang="en-US" dirty="0"/>
              <a:t> </a:t>
            </a:r>
            <a:r>
              <a:rPr lang="en-US" altLang="en-US" sz="2400" dirty="0"/>
              <a:t>TaxSlayer accumulates NJ income tax entries on W-2s, 1099-Rs, W-2Gs, estimated taxes, etc.</a:t>
            </a:r>
          </a:p>
          <a:p>
            <a:pPr lvl="2"/>
            <a:r>
              <a:rPr lang="en-US" altLang="en-US" sz="2400" dirty="0"/>
              <a:t> Enter other income taxes paid</a:t>
            </a:r>
          </a:p>
          <a:p>
            <a:pPr lvl="3"/>
            <a:r>
              <a:rPr lang="en-US" altLang="en-US" dirty="0"/>
              <a:t> </a:t>
            </a:r>
            <a:r>
              <a:rPr lang="en-US" altLang="en-US" sz="2300" dirty="0"/>
              <a:t>Balance due from prior year return that was paid in current year</a:t>
            </a:r>
          </a:p>
          <a:p>
            <a:pPr lvl="3"/>
            <a:r>
              <a:rPr lang="en-US" altLang="en-US" sz="2300" dirty="0"/>
              <a:t> Last estimated tax payment for prior year that was paid in January of current year</a:t>
            </a:r>
          </a:p>
          <a:p>
            <a:pPr lvl="1"/>
            <a:r>
              <a:rPr lang="en-US" altLang="en-US" dirty="0"/>
              <a:t> </a:t>
            </a:r>
            <a:r>
              <a:rPr lang="en-US" altLang="en-US" sz="2600" dirty="0"/>
              <a:t>Line 5b  Sales Tax</a:t>
            </a:r>
          </a:p>
          <a:p>
            <a:pPr lvl="2"/>
            <a:r>
              <a:rPr lang="en-US" altLang="en-US" dirty="0"/>
              <a:t> </a:t>
            </a:r>
            <a:r>
              <a:rPr lang="en-US" altLang="en-US" sz="2400" dirty="0"/>
              <a:t>From Sales Tax Tables, based on AGI + Nontaxable Income</a:t>
            </a:r>
          </a:p>
          <a:p>
            <a:pPr lvl="2"/>
            <a:r>
              <a:rPr lang="en-US" altLang="en-US" sz="2400" dirty="0"/>
              <a:t> From sales tax entered for specified high-ticket items  (i.e. - cars, boats, planes, RVs, home building materials)</a:t>
            </a:r>
          </a:p>
          <a:p>
            <a:pPr lvl="2"/>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1094402"/>
            <a:ext cx="612648" cy="163373"/>
          </a:xfrm>
          <a:prstGeom prst="rect">
            <a:avLst/>
          </a:prstGeom>
        </p:spPr>
      </p:pic>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77813"/>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044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87258"/>
            <a:ext cx="7730887" cy="4813542"/>
          </a:xfrm>
          <a:prstGeom prst="rect">
            <a:avLst/>
          </a:prstGeom>
        </p:spPr>
      </p:pic>
      <p:sp>
        <p:nvSpPr>
          <p:cNvPr id="751618" name="Rectangle 2"/>
          <p:cNvSpPr>
            <a:spLocks noGrp="1" noChangeArrowheads="1"/>
          </p:cNvSpPr>
          <p:nvPr>
            <p:ph type="title"/>
          </p:nvPr>
        </p:nvSpPr>
        <p:spPr/>
        <p:txBody>
          <a:bodyPr>
            <a:normAutofit fontScale="90000"/>
          </a:bodyPr>
          <a:lstStyle/>
          <a:p>
            <a:r>
              <a:rPr lang="en-US" altLang="en-US" dirty="0"/>
              <a:t>TS – State Income and Sales Taxes</a:t>
            </a:r>
            <a:br>
              <a:rPr lang="en-US" altLang="en-US" dirty="0"/>
            </a:br>
            <a:r>
              <a:rPr lang="en-US" altLang="en-US" sz="2400" dirty="0">
                <a:solidFill>
                  <a:srgbClr val="0070C0"/>
                </a:solidFill>
              </a:rPr>
              <a:t>Federal Section \ Deductions \ Enter Myself \ Itemized Deductions \ Taxes You Paid</a:t>
            </a:r>
          </a:p>
        </p:txBody>
      </p:sp>
      <p:sp>
        <p:nvSpPr>
          <p:cNvPr id="7" name="Oval 4"/>
          <p:cNvSpPr>
            <a:spLocks noChangeArrowheads="1"/>
          </p:cNvSpPr>
          <p:nvPr/>
        </p:nvSpPr>
        <p:spPr bwMode="auto">
          <a:xfrm>
            <a:off x="657647" y="6064301"/>
            <a:ext cx="510639" cy="36970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TextBox 12"/>
          <p:cNvSpPr txBox="1"/>
          <p:nvPr/>
        </p:nvSpPr>
        <p:spPr>
          <a:xfrm>
            <a:off x="2147866" y="6064301"/>
            <a:ext cx="4287621" cy="646331"/>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rPr>
              <a:t>Prior year 4</a:t>
            </a:r>
            <a:r>
              <a:rPr lang="en-US" b="1" baseline="30000" dirty="0">
                <a:latin typeface="Arial" charset="0"/>
              </a:rPr>
              <a:t>th</a:t>
            </a:r>
            <a:r>
              <a:rPr lang="en-US" b="1" dirty="0">
                <a:latin typeface="Arial" charset="0"/>
              </a:rPr>
              <a:t> quarter estimated taxes</a:t>
            </a:r>
          </a:p>
          <a:p>
            <a:pPr eaLnBrk="1" hangingPunct="1">
              <a:defRPr/>
            </a:pPr>
            <a:r>
              <a:rPr lang="en-US" b="1" dirty="0">
                <a:latin typeface="Arial" charset="0"/>
              </a:rPr>
              <a:t>paid in current tax year</a:t>
            </a:r>
          </a:p>
        </p:txBody>
      </p:sp>
      <p:sp>
        <p:nvSpPr>
          <p:cNvPr id="15" name="TextBox 14"/>
          <p:cNvSpPr txBox="1"/>
          <p:nvPr/>
        </p:nvSpPr>
        <p:spPr>
          <a:xfrm>
            <a:off x="2813484" y="4314848"/>
            <a:ext cx="4519186" cy="64633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Balance due on prior year return(s) that</a:t>
            </a:r>
          </a:p>
          <a:p>
            <a:pPr eaLnBrk="1" hangingPunct="1">
              <a:defRPr/>
            </a:pPr>
            <a:r>
              <a:rPr lang="en-US" b="1" dirty="0">
                <a:latin typeface="Arial" charset="0"/>
              </a:rPr>
              <a:t>was paid in current tax year</a:t>
            </a:r>
          </a:p>
        </p:txBody>
      </p:sp>
      <p:cxnSp>
        <p:nvCxnSpPr>
          <p:cNvPr id="28" name="Straight Arrow Connector 27"/>
          <p:cNvCxnSpPr/>
          <p:nvPr/>
        </p:nvCxnSpPr>
        <p:spPr bwMode="auto">
          <a:xfrm flipH="1">
            <a:off x="1168286" y="6210302"/>
            <a:ext cx="979582" cy="25398"/>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dirty="0"/>
          </a:p>
        </p:txBody>
      </p:sp>
      <p:pic>
        <p:nvPicPr>
          <p:cNvPr id="20" name="Picture 19" descr="NJ TaxSlayer" title="NJ TaxSlayer"/>
          <p:cNvPicPr>
            <a:picLocks noChangeAspect="1"/>
          </p:cNvPicPr>
          <p:nvPr/>
        </p:nvPicPr>
        <p:blipFill>
          <a:blip r:embed="rId4" cstate="print"/>
          <a:stretch>
            <a:fillRect/>
          </a:stretch>
        </p:blipFill>
        <p:spPr>
          <a:xfrm>
            <a:off x="0" y="965689"/>
            <a:ext cx="612648" cy="163373"/>
          </a:xfrm>
          <a:prstGeom prst="rect">
            <a:avLst/>
          </a:prstGeom>
        </p:spPr>
      </p:pic>
      <p:sp>
        <p:nvSpPr>
          <p:cNvPr id="27" name="Oval 4"/>
          <p:cNvSpPr>
            <a:spLocks noChangeArrowheads="1"/>
          </p:cNvSpPr>
          <p:nvPr/>
        </p:nvSpPr>
        <p:spPr bwMode="auto">
          <a:xfrm>
            <a:off x="568384" y="4704064"/>
            <a:ext cx="570017" cy="38656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3" name="Straight Arrow Connector 32"/>
          <p:cNvCxnSpPr>
            <a:stCxn id="15" idx="1"/>
          </p:cNvCxnSpPr>
          <p:nvPr/>
        </p:nvCxnSpPr>
        <p:spPr bwMode="auto">
          <a:xfrm flipH="1">
            <a:off x="1138402" y="4638014"/>
            <a:ext cx="1675082" cy="288612"/>
          </a:xfrm>
          <a:prstGeom prst="straightConnector1">
            <a:avLst/>
          </a:prstGeom>
          <a:noFill/>
          <a:ln w="38100" cap="flat" cmpd="sng" algn="ctr">
            <a:solidFill>
              <a:srgbClr val="FF0000"/>
            </a:solidFill>
            <a:prstDash val="solid"/>
            <a:round/>
            <a:headEnd type="none" w="med" len="med"/>
            <a:tailEnd type="triangle"/>
          </a:ln>
          <a:effectLst/>
        </p:spPr>
      </p:cxnSp>
      <p:sp>
        <p:nvSpPr>
          <p:cNvPr id="30" name="TextBox 29"/>
          <p:cNvSpPr txBox="1"/>
          <p:nvPr/>
        </p:nvSpPr>
        <p:spPr>
          <a:xfrm>
            <a:off x="1035424" y="2419395"/>
            <a:ext cx="6306670" cy="646331"/>
          </a:xfrm>
          <a:prstGeom prst="rect">
            <a:avLst/>
          </a:prstGeom>
          <a:solidFill>
            <a:schemeClr val="accent5">
              <a:lumMod val="75000"/>
            </a:schemeClr>
          </a:solidFill>
          <a:ln>
            <a:solidFill>
              <a:srgbClr val="002060"/>
            </a:solidFill>
          </a:ln>
        </p:spPr>
        <p:txBody>
          <a:bodyPr wrap="square" rtlCol="0">
            <a:spAutoFit/>
          </a:bodyPr>
          <a:lstStyle/>
          <a:p>
            <a:r>
              <a:rPr lang="en-US" b="1" dirty="0"/>
              <a:t>Do not enter NJ income taxes from W-2, 1099-R, W-2G, estimated taxes that TaxSlayer has already accumulated</a:t>
            </a:r>
          </a:p>
        </p:txBody>
      </p:sp>
      <p:sp>
        <p:nvSpPr>
          <p:cNvPr id="16" name="TextBox 15"/>
          <p:cNvSpPr txBox="1"/>
          <p:nvPr/>
        </p:nvSpPr>
        <p:spPr>
          <a:xfrm>
            <a:off x="2607170" y="5156243"/>
            <a:ext cx="3694153" cy="646331"/>
          </a:xfrm>
          <a:prstGeom prst="rect">
            <a:avLst/>
          </a:prstGeom>
          <a:solidFill>
            <a:schemeClr val="accent5">
              <a:lumMod val="75000"/>
            </a:schemeClr>
          </a:solidFill>
          <a:ln>
            <a:solidFill>
              <a:srgbClr val="001132"/>
            </a:solidFill>
          </a:ln>
        </p:spPr>
        <p:txBody>
          <a:bodyPr wrap="none" rtlCol="0">
            <a:spAutoFit/>
          </a:bodyPr>
          <a:lstStyle/>
          <a:p>
            <a:r>
              <a:rPr lang="en-US" b="1" dirty="0"/>
              <a:t>Click so TaxSlayer will calculate</a:t>
            </a:r>
          </a:p>
          <a:p>
            <a:r>
              <a:rPr lang="en-US" b="1" dirty="0"/>
              <a:t>sales tax</a:t>
            </a:r>
          </a:p>
        </p:txBody>
      </p:sp>
      <p:pic>
        <p:nvPicPr>
          <p:cNvPr id="29"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175483"/>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7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00200"/>
            <a:ext cx="7785100" cy="4724400"/>
          </a:xfrm>
          <a:prstGeom prst="rect">
            <a:avLst/>
          </a:prstGeom>
        </p:spPr>
      </p:pic>
      <p:sp>
        <p:nvSpPr>
          <p:cNvPr id="751618" name="Rectangle 2"/>
          <p:cNvSpPr>
            <a:spLocks noGrp="1" noChangeArrowheads="1"/>
          </p:cNvSpPr>
          <p:nvPr>
            <p:ph type="title"/>
          </p:nvPr>
        </p:nvSpPr>
        <p:spPr/>
        <p:txBody>
          <a:bodyPr>
            <a:normAutofit fontScale="90000"/>
          </a:bodyPr>
          <a:lstStyle/>
          <a:p>
            <a:r>
              <a:rPr lang="en-US" altLang="en-US" dirty="0"/>
              <a:t>TS – Sales Tax </a:t>
            </a:r>
            <a:br>
              <a:rPr lang="en-US" altLang="en-US" dirty="0"/>
            </a:br>
            <a:r>
              <a:rPr lang="en-US" altLang="en-US" sz="2400" dirty="0">
                <a:solidFill>
                  <a:srgbClr val="0070C0"/>
                </a:solidFill>
              </a:rPr>
              <a:t>Federal Section \ Deductions \ Enter Myself \ Itemized Deductions \ Taxes You Paid \ Sales Tax Worksheet</a:t>
            </a:r>
          </a:p>
        </p:txBody>
      </p:sp>
      <p:sp>
        <p:nvSpPr>
          <p:cNvPr id="7" name="Oval 4"/>
          <p:cNvSpPr>
            <a:spLocks noChangeArrowheads="1"/>
          </p:cNvSpPr>
          <p:nvPr/>
        </p:nvSpPr>
        <p:spPr bwMode="auto">
          <a:xfrm>
            <a:off x="609600" y="5632966"/>
            <a:ext cx="510639"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TextBox 12"/>
          <p:cNvSpPr txBox="1"/>
          <p:nvPr/>
        </p:nvSpPr>
        <p:spPr>
          <a:xfrm>
            <a:off x="2073812" y="5615286"/>
            <a:ext cx="4695825" cy="369332"/>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rPr>
              <a:t>Sales tax on specified big-ticket items</a:t>
            </a:r>
          </a:p>
        </p:txBody>
      </p:sp>
      <p:sp>
        <p:nvSpPr>
          <p:cNvPr id="15" name="TextBox 14"/>
          <p:cNvSpPr txBox="1"/>
          <p:nvPr/>
        </p:nvSpPr>
        <p:spPr>
          <a:xfrm>
            <a:off x="3009900" y="1917353"/>
            <a:ext cx="4038600" cy="1477328"/>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rPr>
              <a:t>Info used for TaxSlayer to calculate sales tax based on Sales Tax Tables; must enter  at least NJ and 366 </a:t>
            </a:r>
            <a:r>
              <a:rPr lang="en-US" b="1" dirty="0">
                <a:solidFill>
                  <a:srgbClr val="FF0000"/>
                </a:solidFill>
                <a:latin typeface="Arial" charset="0"/>
              </a:rPr>
              <a:t>(365 for 2017) </a:t>
            </a:r>
            <a:r>
              <a:rPr lang="en-US" b="1" dirty="0">
                <a:latin typeface="Arial" charset="0"/>
              </a:rPr>
              <a:t>or TaxSlayer will not calculate sales tax at all </a:t>
            </a:r>
          </a:p>
        </p:txBody>
      </p:sp>
      <p:sp>
        <p:nvSpPr>
          <p:cNvPr id="25" name="Oval 24"/>
          <p:cNvSpPr>
            <a:spLocks noChangeArrowheads="1"/>
          </p:cNvSpPr>
          <p:nvPr/>
        </p:nvSpPr>
        <p:spPr bwMode="auto">
          <a:xfrm>
            <a:off x="609600" y="2136517"/>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8" name="Straight Arrow Connector 27"/>
          <p:cNvCxnSpPr/>
          <p:nvPr/>
        </p:nvCxnSpPr>
        <p:spPr bwMode="auto">
          <a:xfrm flipH="1">
            <a:off x="1143000" y="5785366"/>
            <a:ext cx="930812" cy="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pic>
        <p:nvPicPr>
          <p:cNvPr id="20" name="Picture 19" descr="NJ TaxSlayer" title="NJ TaxSlayer"/>
          <p:cNvPicPr>
            <a:picLocks noChangeAspect="1"/>
          </p:cNvPicPr>
          <p:nvPr/>
        </p:nvPicPr>
        <p:blipFill>
          <a:blip r:embed="rId4" cstate="print"/>
          <a:stretch>
            <a:fillRect/>
          </a:stretch>
        </p:blipFill>
        <p:spPr>
          <a:xfrm>
            <a:off x="0" y="968520"/>
            <a:ext cx="612648" cy="163373"/>
          </a:xfrm>
          <a:prstGeom prst="rect">
            <a:avLst/>
          </a:prstGeom>
        </p:spPr>
      </p:pic>
      <p:cxnSp>
        <p:nvCxnSpPr>
          <p:cNvPr id="29" name="Straight Arrow Connector 28"/>
          <p:cNvCxnSpPr>
            <a:stCxn id="15" idx="1"/>
          </p:cNvCxnSpPr>
          <p:nvPr/>
        </p:nvCxnSpPr>
        <p:spPr bwMode="auto">
          <a:xfrm flipH="1" flipV="1">
            <a:off x="1663700" y="2355682"/>
            <a:ext cx="1346200" cy="300335"/>
          </a:xfrm>
          <a:prstGeom prst="straightConnector1">
            <a:avLst/>
          </a:prstGeom>
          <a:noFill/>
          <a:ln w="38100" cap="flat" cmpd="sng" algn="ctr">
            <a:solidFill>
              <a:srgbClr val="FF0000"/>
            </a:solidFill>
            <a:prstDash val="solid"/>
            <a:round/>
            <a:headEnd type="none" w="med" len="med"/>
            <a:tailEnd type="triangle"/>
          </a:ln>
          <a:effectLst/>
        </p:spPr>
      </p:cxnSp>
      <p:sp>
        <p:nvSpPr>
          <p:cNvPr id="30" name="Oval 29"/>
          <p:cNvSpPr>
            <a:spLocks noChangeArrowheads="1"/>
          </p:cNvSpPr>
          <p:nvPr/>
        </p:nvSpPr>
        <p:spPr bwMode="auto">
          <a:xfrm>
            <a:off x="609600" y="3208456"/>
            <a:ext cx="533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1" name="Straight Arrow Connector 30"/>
          <p:cNvCxnSpPr/>
          <p:nvPr/>
        </p:nvCxnSpPr>
        <p:spPr bwMode="auto">
          <a:xfrm flipH="1">
            <a:off x="1143000" y="3048000"/>
            <a:ext cx="1885950" cy="298282"/>
          </a:xfrm>
          <a:prstGeom prst="straightConnector1">
            <a:avLst/>
          </a:prstGeom>
          <a:noFill/>
          <a:ln w="38100" cap="flat" cmpd="sng" algn="ctr">
            <a:solidFill>
              <a:srgbClr val="FF0000"/>
            </a:solidFill>
            <a:prstDash val="solid"/>
            <a:round/>
            <a:headEnd type="none" w="med" len="med"/>
            <a:tailEnd type="triangle"/>
          </a:ln>
          <a:effectLst/>
        </p:spPr>
      </p:cxnSp>
      <p:sp>
        <p:nvSpPr>
          <p:cNvPr id="36" name="TextBox 35"/>
          <p:cNvSpPr txBox="1"/>
          <p:nvPr/>
        </p:nvSpPr>
        <p:spPr>
          <a:xfrm>
            <a:off x="2743200" y="4016801"/>
            <a:ext cx="3553089" cy="646331"/>
          </a:xfrm>
          <a:prstGeom prst="rect">
            <a:avLst/>
          </a:prstGeom>
          <a:solidFill>
            <a:schemeClr val="accent5">
              <a:lumMod val="75000"/>
            </a:schemeClr>
          </a:solidFill>
          <a:ln>
            <a:solidFill>
              <a:srgbClr val="001132"/>
            </a:solidFill>
          </a:ln>
        </p:spPr>
        <p:txBody>
          <a:bodyPr wrap="none" rtlCol="0">
            <a:spAutoFit/>
          </a:bodyPr>
          <a:lstStyle/>
          <a:p>
            <a:r>
              <a:rPr lang="en-US" b="1" dirty="0"/>
              <a:t>Not required; TaxSlayer knows</a:t>
            </a:r>
          </a:p>
          <a:p>
            <a:r>
              <a:rPr lang="en-US" b="1" dirty="0"/>
              <a:t>because you entered NJ</a:t>
            </a:r>
          </a:p>
        </p:txBody>
      </p:sp>
      <p:sp>
        <p:nvSpPr>
          <p:cNvPr id="37" name="Oval 36"/>
          <p:cNvSpPr>
            <a:spLocks noChangeArrowheads="1"/>
          </p:cNvSpPr>
          <p:nvPr/>
        </p:nvSpPr>
        <p:spPr bwMode="auto">
          <a:xfrm>
            <a:off x="647700" y="4239478"/>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8" name="Straight Arrow Connector 37"/>
          <p:cNvCxnSpPr>
            <a:endCxn id="37" idx="6"/>
          </p:cNvCxnSpPr>
          <p:nvPr/>
        </p:nvCxnSpPr>
        <p:spPr bwMode="auto">
          <a:xfrm flipH="1" flipV="1">
            <a:off x="1638300" y="4429978"/>
            <a:ext cx="1104900" cy="9180"/>
          </a:xfrm>
          <a:prstGeom prst="straightConnector1">
            <a:avLst/>
          </a:prstGeom>
          <a:noFill/>
          <a:ln w="38100" cap="flat" cmpd="sng" algn="ctr">
            <a:solidFill>
              <a:srgbClr val="FF0000"/>
            </a:solidFill>
            <a:prstDash val="solid"/>
            <a:round/>
            <a:headEnd type="none" w="med" len="med"/>
            <a:tailEnd type="triangle"/>
          </a:ln>
          <a:effectLst/>
        </p:spPr>
      </p:cxnSp>
      <p:pic>
        <p:nvPicPr>
          <p:cNvPr id="35"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14311"/>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53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normAutofit/>
          </a:bodyPr>
          <a:lstStyle/>
          <a:p>
            <a:r>
              <a:rPr lang="en-US" altLang="en-US" dirty="0"/>
              <a:t>Real Estate Taxes – Schedule A Line 6</a:t>
            </a:r>
          </a:p>
        </p:txBody>
      </p:sp>
      <p:sp>
        <p:nvSpPr>
          <p:cNvPr id="753667" name="Rectangle 3"/>
          <p:cNvSpPr>
            <a:spLocks noGrp="1" noChangeArrowheads="1"/>
          </p:cNvSpPr>
          <p:nvPr>
            <p:ph idx="1"/>
          </p:nvPr>
        </p:nvSpPr>
        <p:spPr/>
        <p:txBody>
          <a:bodyPr>
            <a:normAutofit/>
          </a:bodyPr>
          <a:lstStyle/>
          <a:p>
            <a:r>
              <a:rPr lang="en-US" altLang="en-US" dirty="0"/>
              <a:t> </a:t>
            </a:r>
            <a:r>
              <a:rPr lang="en-US" altLang="en-US" sz="2800" dirty="0"/>
              <a:t>Real estate taxes paid interpreted as total amount received by municipality  </a:t>
            </a:r>
          </a:p>
          <a:p>
            <a:pPr lvl="1"/>
            <a:r>
              <a:rPr lang="en-US" altLang="en-US" dirty="0"/>
              <a:t> </a:t>
            </a:r>
            <a:r>
              <a:rPr lang="en-US" altLang="en-US" sz="2400" dirty="0"/>
              <a:t>Includes amount paid by taxpayer </a:t>
            </a:r>
          </a:p>
          <a:p>
            <a:pPr lvl="1"/>
            <a:r>
              <a:rPr lang="en-US" altLang="en-US" sz="2400" dirty="0"/>
              <a:t> Includes amount paid by state on taxpayer’s behalf (Homestead Benefit  – explained more in future slides)</a:t>
            </a:r>
          </a:p>
          <a:p>
            <a:r>
              <a:rPr lang="en-US" altLang="en-US" dirty="0"/>
              <a:t> </a:t>
            </a:r>
            <a:r>
              <a:rPr lang="en-US" altLang="en-US" sz="2800" dirty="0"/>
              <a:t>Federal allows deductions for:</a:t>
            </a:r>
          </a:p>
          <a:p>
            <a:pPr lvl="1"/>
            <a:r>
              <a:rPr lang="en-US" altLang="en-US" dirty="0"/>
              <a:t> </a:t>
            </a:r>
            <a:r>
              <a:rPr lang="en-US" altLang="en-US" sz="2400" dirty="0"/>
              <a:t>Real estate taxes paid on principal residence </a:t>
            </a:r>
          </a:p>
          <a:p>
            <a:pPr lvl="1"/>
            <a:r>
              <a:rPr lang="en-US" altLang="en-US" sz="2400" dirty="0"/>
              <a:t> Real estate taxes paid on any other land and property owned</a:t>
            </a:r>
          </a:p>
          <a:p>
            <a:pPr lvl="2"/>
            <a:r>
              <a:rPr lang="en-US" altLang="en-US" dirty="0"/>
              <a:t> </a:t>
            </a:r>
            <a:r>
              <a:rPr lang="en-US" altLang="en-US" sz="2100" dirty="0"/>
              <a:t>Use scratch pad on TaxPrep4Free.org to document if multiple properties involved</a:t>
            </a:r>
          </a:p>
          <a:p>
            <a:pPr>
              <a:buNone/>
            </a:pPr>
            <a:endParaRPr lang="en-US" altLang="en-US" dirty="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dirty="0"/>
          </a:p>
        </p:txBody>
      </p:sp>
    </p:spTree>
    <p:extLst>
      <p:ext uri="{BB962C8B-B14F-4D97-AF65-F5344CB8AC3E}">
        <p14:creationId xmlns:p14="http://schemas.microsoft.com/office/powerpoint/2010/main" val="24423681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609600" y="152400"/>
            <a:ext cx="8077200" cy="1143000"/>
          </a:xfrm>
        </p:spPr>
        <p:txBody>
          <a:bodyPr>
            <a:normAutofit/>
          </a:bodyPr>
          <a:lstStyle/>
          <a:p>
            <a:r>
              <a:rPr lang="en-US" altLang="en-US" dirty="0"/>
              <a:t>Real Estate Taxes – Schedule A Line 6</a:t>
            </a:r>
          </a:p>
        </p:txBody>
      </p:sp>
      <p:sp>
        <p:nvSpPr>
          <p:cNvPr id="755715" name="Rectangle 3"/>
          <p:cNvSpPr>
            <a:spLocks noGrp="1" noChangeArrowheads="1"/>
          </p:cNvSpPr>
          <p:nvPr>
            <p:ph idx="1"/>
          </p:nvPr>
        </p:nvSpPr>
        <p:spPr/>
        <p:txBody>
          <a:bodyPr>
            <a:normAutofit/>
          </a:bodyPr>
          <a:lstStyle/>
          <a:p>
            <a:r>
              <a:rPr lang="en-US" altLang="en-US" dirty="0"/>
              <a:t> </a:t>
            </a:r>
            <a:r>
              <a:rPr lang="en-US" altLang="en-US" sz="2800" dirty="0"/>
              <a:t>No limit on number of properties for Federal deduction</a:t>
            </a:r>
          </a:p>
          <a:p>
            <a:pPr lvl="1"/>
            <a:r>
              <a:rPr lang="en-US" altLang="en-US" dirty="0"/>
              <a:t> </a:t>
            </a:r>
            <a:r>
              <a:rPr lang="en-US" altLang="en-US" sz="2400" dirty="0"/>
              <a:t>For NJ, can only claim property taxes paid on principal residence</a:t>
            </a:r>
          </a:p>
          <a:p>
            <a:r>
              <a:rPr lang="en-US" altLang="en-US" dirty="0"/>
              <a:t> </a:t>
            </a:r>
            <a:r>
              <a:rPr lang="en-US" altLang="en-US" sz="2800" dirty="0"/>
              <a:t>Not for business property taxes</a:t>
            </a:r>
          </a:p>
          <a:p>
            <a:r>
              <a:rPr lang="en-US" altLang="en-US" sz="2800" dirty="0"/>
              <a:t> Can only claim taxes paid in current year, not just billed</a:t>
            </a:r>
          </a:p>
          <a:p>
            <a:r>
              <a:rPr lang="en-US" altLang="en-US" sz="2800" dirty="0"/>
              <a:t> Can claim any taxes paid in current year for prior or future years</a:t>
            </a:r>
          </a:p>
          <a:p>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dirty="0"/>
          </a:p>
        </p:txBody>
      </p:sp>
    </p:spTree>
    <p:extLst>
      <p:ext uri="{BB962C8B-B14F-4D97-AF65-F5344CB8AC3E}">
        <p14:creationId xmlns:p14="http://schemas.microsoft.com/office/powerpoint/2010/main" val="18101742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rmAutofit/>
          </a:bodyPr>
          <a:lstStyle/>
          <a:p>
            <a:r>
              <a:rPr lang="en-US" altLang="en-US" dirty="0"/>
              <a:t>Source Info for Real Estate Tax Deduction</a:t>
            </a:r>
            <a:endParaRPr lang="en-US" altLang="en-US" b="0" dirty="0">
              <a:solidFill>
                <a:srgbClr val="FF0000"/>
              </a:solidFill>
            </a:endParaRPr>
          </a:p>
        </p:txBody>
      </p:sp>
      <p:sp>
        <p:nvSpPr>
          <p:cNvPr id="369667" name="Rectangle 3"/>
          <p:cNvSpPr>
            <a:spLocks noGrp="1" noChangeArrowheads="1"/>
          </p:cNvSpPr>
          <p:nvPr>
            <p:ph idx="1"/>
          </p:nvPr>
        </p:nvSpPr>
        <p:spPr>
          <a:xfrm>
            <a:off x="609600" y="1600200"/>
            <a:ext cx="8305800" cy="4800600"/>
          </a:xfrm>
        </p:spPr>
        <p:txBody>
          <a:bodyPr>
            <a:normAutofit/>
          </a:bodyPr>
          <a:lstStyle/>
          <a:p>
            <a:pPr marL="0" indent="0">
              <a:buFont typeface="Wingdings" panose="05000000000000000000" pitchFamily="2" charset="2"/>
              <a:buNone/>
              <a:defRPr/>
            </a:pPr>
            <a:r>
              <a:rPr lang="en-US" sz="2800" dirty="0"/>
              <a:t>Can get info on amount of real estate taxes to claim from numerous sources (refer to TaxPrep4Free.org  NJ Special Handling document):</a:t>
            </a:r>
          </a:p>
          <a:p>
            <a:pPr>
              <a:defRPr/>
            </a:pPr>
            <a:r>
              <a:rPr lang="en-US" sz="2800" dirty="0"/>
              <a:t> Taxpayer provides cancelled checks</a:t>
            </a:r>
          </a:p>
          <a:p>
            <a:pPr lvl="1">
              <a:defRPr/>
            </a:pPr>
            <a:r>
              <a:rPr lang="en-US" dirty="0"/>
              <a:t> </a:t>
            </a:r>
            <a:r>
              <a:rPr lang="en-US" sz="2400" dirty="0"/>
              <a:t>Use total of checks + Homestead Benefit amount</a:t>
            </a:r>
          </a:p>
          <a:p>
            <a:pPr>
              <a:defRPr/>
            </a:pPr>
            <a:r>
              <a:rPr lang="en-US" dirty="0"/>
              <a:t> </a:t>
            </a:r>
            <a:r>
              <a:rPr lang="en-US" sz="2800" dirty="0"/>
              <a:t>Mortgage Interest Statement (Form 1098) shows real estate taxes paid by mortgage holder on behalf of property owner</a:t>
            </a:r>
          </a:p>
          <a:p>
            <a:pPr lvl="1">
              <a:defRPr/>
            </a:pPr>
            <a:r>
              <a:rPr lang="en-US" dirty="0"/>
              <a:t> </a:t>
            </a:r>
            <a:r>
              <a:rPr lang="en-US" sz="2400" dirty="0"/>
              <a:t>Use 1098 amount + Homestead Benefit amount</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dirty="0"/>
          </a:p>
        </p:txBody>
      </p:sp>
    </p:spTree>
    <p:extLst>
      <p:ext uri="{BB962C8B-B14F-4D97-AF65-F5344CB8AC3E}">
        <p14:creationId xmlns:p14="http://schemas.microsoft.com/office/powerpoint/2010/main" val="34957031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normAutofit/>
          </a:bodyPr>
          <a:lstStyle/>
          <a:p>
            <a:r>
              <a:rPr lang="en-US" altLang="en-US" dirty="0"/>
              <a:t>Source Info for Real Estate Tax Deduction</a:t>
            </a:r>
          </a:p>
        </p:txBody>
      </p:sp>
      <p:sp>
        <p:nvSpPr>
          <p:cNvPr id="759811" name="Rectangle 3"/>
          <p:cNvSpPr>
            <a:spLocks noGrp="1" noChangeArrowheads="1"/>
          </p:cNvSpPr>
          <p:nvPr>
            <p:ph idx="1"/>
          </p:nvPr>
        </p:nvSpPr>
        <p:spPr/>
        <p:txBody>
          <a:bodyPr>
            <a:normAutofit/>
          </a:bodyPr>
          <a:lstStyle/>
          <a:p>
            <a:r>
              <a:rPr lang="en-US" altLang="en-US" dirty="0"/>
              <a:t> </a:t>
            </a:r>
            <a:r>
              <a:rPr lang="en-US" altLang="en-US" sz="2800" dirty="0"/>
              <a:t>NJ property tax bill</a:t>
            </a:r>
          </a:p>
          <a:p>
            <a:pPr lvl="1"/>
            <a:r>
              <a:rPr lang="en-US" altLang="en-US" dirty="0"/>
              <a:t> </a:t>
            </a:r>
            <a:r>
              <a:rPr lang="en-US" altLang="en-US" sz="2400" dirty="0"/>
              <a:t>Use taxes after subtracting </a:t>
            </a:r>
          </a:p>
          <a:p>
            <a:pPr lvl="2"/>
            <a:r>
              <a:rPr lang="en-US" altLang="en-US" dirty="0"/>
              <a:t> </a:t>
            </a:r>
            <a:r>
              <a:rPr lang="en-US" altLang="en-US" sz="2100" dirty="0"/>
              <a:t>Deductions for Senior Citizens &amp; Veterans</a:t>
            </a:r>
          </a:p>
          <a:p>
            <a:pPr lvl="2"/>
            <a:r>
              <a:rPr lang="en-US" altLang="en-US" sz="2100" dirty="0"/>
              <a:t> Exemption for Disabled Veterans</a:t>
            </a:r>
          </a:p>
          <a:p>
            <a:pPr lvl="1">
              <a:buNone/>
            </a:pPr>
            <a:r>
              <a:rPr lang="en-US" altLang="en-US" sz="2400" dirty="0"/>
              <a:t>    but include Homestead Benefit amount</a:t>
            </a:r>
          </a:p>
          <a:p>
            <a:pPr lvl="1"/>
            <a:r>
              <a:rPr lang="en-US" altLang="en-US" dirty="0"/>
              <a:t> </a:t>
            </a:r>
            <a:r>
              <a:rPr lang="en-US" altLang="en-US" sz="2400" dirty="0"/>
              <a:t>Since bills are done on a fiscal basis, may need to add amounts from 2 bills to get calendar year amount:</a:t>
            </a:r>
          </a:p>
          <a:p>
            <a:pPr lvl="2"/>
            <a:r>
              <a:rPr lang="en-US" altLang="en-US" sz="2100" dirty="0"/>
              <a:t> 2015 Final/2016 Preliminary bill (for 2/2016 &amp; 5/2016)</a:t>
            </a:r>
          </a:p>
          <a:p>
            <a:pPr lvl="2"/>
            <a:r>
              <a:rPr lang="en-US" altLang="en-US" sz="2100" dirty="0"/>
              <a:t> 2016 Final/2017 Preliminary bill (for 8/2016 &amp; 11/2016)</a:t>
            </a:r>
          </a:p>
          <a:p>
            <a:pPr lvl="2"/>
            <a:r>
              <a:rPr lang="en-US" altLang="en-US" sz="2100" dirty="0"/>
              <a:t> Include Homestead Benefit amount</a:t>
            </a:r>
          </a:p>
          <a:p>
            <a:pPr lvl="2"/>
            <a:endParaRPr lang="en-US" altLang="en-US" dirty="0"/>
          </a:p>
          <a:p>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dirty="0"/>
          </a:p>
        </p:txBody>
      </p:sp>
    </p:spTree>
    <p:extLst>
      <p:ext uri="{BB962C8B-B14F-4D97-AF65-F5344CB8AC3E}">
        <p14:creationId xmlns:p14="http://schemas.microsoft.com/office/powerpoint/2010/main" val="34481984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Itemized Deductions?</a:t>
            </a:r>
          </a:p>
        </p:txBody>
      </p:sp>
      <p:sp>
        <p:nvSpPr>
          <p:cNvPr id="3" name="Content Placeholder 2"/>
          <p:cNvSpPr>
            <a:spLocks noGrp="1"/>
          </p:cNvSpPr>
          <p:nvPr>
            <p:ph idx="1"/>
          </p:nvPr>
        </p:nvSpPr>
        <p:spPr/>
        <p:txBody>
          <a:bodyPr>
            <a:normAutofit/>
          </a:bodyPr>
          <a:lstStyle/>
          <a:p>
            <a:r>
              <a:rPr lang="en-US" sz="3000" dirty="0"/>
              <a:t> Eligible expenses that an individual can report on a 1040 return which  decrease taxable income</a:t>
            </a:r>
          </a:p>
          <a:p>
            <a:r>
              <a:rPr lang="en-US" sz="3000" dirty="0"/>
              <a:t> May allow certain taxpayers to claim a larger deduction than the standard deduction</a:t>
            </a:r>
          </a:p>
        </p:txBody>
      </p:sp>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2</a:t>
            </a:fld>
            <a:endParaRPr lang="en-US" dirty="0"/>
          </a:p>
        </p:txBody>
      </p:sp>
    </p:spTree>
    <p:extLst>
      <p:ext uri="{BB962C8B-B14F-4D97-AF65-F5344CB8AC3E}">
        <p14:creationId xmlns:p14="http://schemas.microsoft.com/office/powerpoint/2010/main" val="19281728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9" name="Rectangle 2"/>
          <p:cNvSpPr>
            <a:spLocks noGrp="1" noChangeArrowheads="1"/>
          </p:cNvSpPr>
          <p:nvPr>
            <p:ph type="title"/>
          </p:nvPr>
        </p:nvSpPr>
        <p:spPr/>
        <p:txBody>
          <a:bodyPr/>
          <a:lstStyle/>
          <a:p>
            <a:r>
              <a:rPr lang="en-US" altLang="en-US" dirty="0"/>
              <a:t>Sample Property Tax Bill</a:t>
            </a:r>
          </a:p>
        </p:txBody>
      </p:sp>
      <p:pic>
        <p:nvPicPr>
          <p:cNvPr id="761858" name="Picture 1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882" t="15125" r="28432" b="37793"/>
          <a:stretch>
            <a:fillRect/>
          </a:stretch>
        </p:blipFill>
        <p:spPr>
          <a:xfrm>
            <a:off x="722099" y="1524000"/>
            <a:ext cx="8001000" cy="4419600"/>
          </a:xfrm>
          <a:noFill/>
        </p:spPr>
      </p:pic>
      <p:sp>
        <p:nvSpPr>
          <p:cNvPr id="10" name="TextBox 9"/>
          <p:cNvSpPr txBox="1"/>
          <p:nvPr/>
        </p:nvSpPr>
        <p:spPr>
          <a:xfrm>
            <a:off x="6781800" y="2743200"/>
            <a:ext cx="1693605"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cs typeface="Arial" charset="0"/>
              </a:rPr>
              <a:t>2016 Total tax</a:t>
            </a:r>
          </a:p>
        </p:txBody>
      </p:sp>
      <p:sp>
        <p:nvSpPr>
          <p:cNvPr id="12" name="TextBox 11"/>
          <p:cNvSpPr txBox="1"/>
          <p:nvPr/>
        </p:nvSpPr>
        <p:spPr>
          <a:xfrm>
            <a:off x="1447800" y="4191000"/>
            <a:ext cx="2438400" cy="646113"/>
          </a:xfrm>
          <a:prstGeom prst="rect">
            <a:avLst/>
          </a:prstGeom>
          <a:solidFill>
            <a:schemeClr val="accent5">
              <a:lumMod val="75000"/>
            </a:schemeClr>
          </a:solidFill>
          <a:ln>
            <a:solidFill>
              <a:srgbClr val="001132"/>
            </a:solidFill>
          </a:ln>
        </p:spPr>
        <p:txBody>
          <a:bodyPr>
            <a:spAutoFit/>
          </a:bodyPr>
          <a:lstStyle/>
          <a:p>
            <a:pPr eaLnBrk="1" hangingPunct="1">
              <a:defRPr/>
            </a:pPr>
            <a:r>
              <a:rPr lang="en-US" b="1" dirty="0">
                <a:latin typeface="Arial" charset="0"/>
                <a:cs typeface="Arial" charset="0"/>
              </a:rPr>
              <a:t>2016 payments for 8/1/2016 &amp; 11/1/2016</a:t>
            </a:r>
          </a:p>
        </p:txBody>
      </p:sp>
      <p:sp>
        <p:nvSpPr>
          <p:cNvPr id="13" name="Oval 4"/>
          <p:cNvSpPr>
            <a:spLocks noChangeArrowheads="1"/>
          </p:cNvSpPr>
          <p:nvPr/>
        </p:nvSpPr>
        <p:spPr bwMode="auto">
          <a:xfrm>
            <a:off x="7169336" y="3719761"/>
            <a:ext cx="586740" cy="19431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 name="Oval 4"/>
          <p:cNvSpPr>
            <a:spLocks noChangeArrowheads="1"/>
          </p:cNvSpPr>
          <p:nvPr/>
        </p:nvSpPr>
        <p:spPr bwMode="auto">
          <a:xfrm>
            <a:off x="709399" y="5410200"/>
            <a:ext cx="1600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4" name="Oval 4"/>
          <p:cNvSpPr>
            <a:spLocks noChangeArrowheads="1"/>
          </p:cNvSpPr>
          <p:nvPr/>
        </p:nvSpPr>
        <p:spPr bwMode="auto">
          <a:xfrm>
            <a:off x="2514600" y="5410200"/>
            <a:ext cx="15240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8" name="TextBox 17"/>
          <p:cNvSpPr txBox="1"/>
          <p:nvPr/>
        </p:nvSpPr>
        <p:spPr>
          <a:xfrm>
            <a:off x="4419600" y="3276600"/>
            <a:ext cx="2312988"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Veterans deduction</a:t>
            </a:r>
          </a:p>
        </p:txBody>
      </p:sp>
      <p:sp>
        <p:nvSpPr>
          <p:cNvPr id="23" name="Oval 4"/>
          <p:cNvSpPr>
            <a:spLocks noChangeArrowheads="1"/>
          </p:cNvSpPr>
          <p:nvPr/>
        </p:nvSpPr>
        <p:spPr bwMode="auto">
          <a:xfrm>
            <a:off x="7162800" y="3886200"/>
            <a:ext cx="609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4" name="TextBox 23"/>
          <p:cNvSpPr txBox="1"/>
          <p:nvPr/>
        </p:nvSpPr>
        <p:spPr>
          <a:xfrm>
            <a:off x="6019800" y="4724400"/>
            <a:ext cx="1531188"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2016 Net tax</a:t>
            </a:r>
          </a:p>
        </p:txBody>
      </p:sp>
      <p:sp>
        <p:nvSpPr>
          <p:cNvPr id="25" name="Oval 4"/>
          <p:cNvSpPr>
            <a:spLocks noChangeArrowheads="1"/>
          </p:cNvSpPr>
          <p:nvPr/>
        </p:nvSpPr>
        <p:spPr bwMode="auto">
          <a:xfrm>
            <a:off x="7155180" y="4191000"/>
            <a:ext cx="617220" cy="2438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pic>
        <p:nvPicPr>
          <p:cNvPr id="22"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13" idx="7"/>
          </p:cNvCxnSpPr>
          <p:nvPr/>
        </p:nvCxnSpPr>
        <p:spPr bwMode="auto">
          <a:xfrm flipH="1">
            <a:off x="7670150" y="3152071"/>
            <a:ext cx="184988" cy="59614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endCxn id="23" idx="2"/>
          </p:cNvCxnSpPr>
          <p:nvPr/>
        </p:nvCxnSpPr>
        <p:spPr bwMode="auto">
          <a:xfrm>
            <a:off x="6238612" y="3642837"/>
            <a:ext cx="924188" cy="357663"/>
          </a:xfrm>
          <a:prstGeom prst="straightConnector1">
            <a:avLst/>
          </a:prstGeom>
          <a:noFill/>
          <a:ln w="38100" cap="flat" cmpd="sng" algn="ctr">
            <a:solidFill>
              <a:srgbClr val="FF0000"/>
            </a:solidFill>
            <a:prstDash val="solid"/>
            <a:round/>
            <a:headEnd type="none" w="med" len="med"/>
            <a:tailEnd type="triangle"/>
          </a:ln>
          <a:effectLst/>
        </p:spPr>
      </p:cxnSp>
      <p:cxnSp>
        <p:nvCxnSpPr>
          <p:cNvPr id="34" name="Straight Arrow Connector 33"/>
          <p:cNvCxnSpPr/>
          <p:nvPr/>
        </p:nvCxnSpPr>
        <p:spPr bwMode="auto">
          <a:xfrm flipV="1">
            <a:off x="6781800" y="4377691"/>
            <a:ext cx="354330" cy="336552"/>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Straight Arrow Connector 37"/>
          <p:cNvCxnSpPr/>
          <p:nvPr/>
        </p:nvCxnSpPr>
        <p:spPr bwMode="auto">
          <a:xfrm>
            <a:off x="3124200" y="4800601"/>
            <a:ext cx="0" cy="761999"/>
          </a:xfrm>
          <a:prstGeom prst="straightConnector1">
            <a:avLst/>
          </a:prstGeom>
          <a:noFill/>
          <a:ln w="38100" cap="flat" cmpd="sng" algn="ctr">
            <a:solidFill>
              <a:srgbClr val="FF0000"/>
            </a:solidFill>
            <a:prstDash val="solid"/>
            <a:round/>
            <a:headEnd type="none" w="med" len="med"/>
            <a:tailEnd type="triangle"/>
          </a:ln>
          <a:effectLst/>
        </p:spPr>
      </p:cxnSp>
      <p:cxnSp>
        <p:nvCxnSpPr>
          <p:cNvPr id="42" name="Straight Arrow Connector 41"/>
          <p:cNvCxnSpPr/>
          <p:nvPr/>
        </p:nvCxnSpPr>
        <p:spPr bwMode="auto">
          <a:xfrm>
            <a:off x="1676400" y="4800600"/>
            <a:ext cx="0" cy="6096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dirty="0"/>
          </a:p>
        </p:txBody>
      </p:sp>
      <p:sp>
        <p:nvSpPr>
          <p:cNvPr id="26" name="TextBox 25"/>
          <p:cNvSpPr txBox="1"/>
          <p:nvPr/>
        </p:nvSpPr>
        <p:spPr>
          <a:xfrm>
            <a:off x="979959" y="1600200"/>
            <a:ext cx="3772892" cy="307777"/>
          </a:xfrm>
          <a:prstGeom prst="rect">
            <a:avLst/>
          </a:prstGeom>
          <a:solidFill>
            <a:srgbClr val="FFFFFF"/>
          </a:solidFill>
          <a:ln>
            <a:noFill/>
          </a:ln>
        </p:spPr>
        <p:txBody>
          <a:bodyPr wrap="none">
            <a:spAutoFit/>
          </a:bodyPr>
          <a:lstStyle/>
          <a:p>
            <a:pPr eaLnBrk="1" hangingPunct="1">
              <a:defRPr/>
            </a:pPr>
            <a:r>
              <a:rPr lang="en-US" sz="1400" b="1" dirty="0">
                <a:latin typeface="Arial" charset="0"/>
              </a:rPr>
              <a:t>2016 FINAL/2017 PRELIMINARY TAX BILL </a:t>
            </a:r>
          </a:p>
        </p:txBody>
      </p:sp>
      <p:sp>
        <p:nvSpPr>
          <p:cNvPr id="27" name="TextBox 26"/>
          <p:cNvSpPr txBox="1"/>
          <p:nvPr/>
        </p:nvSpPr>
        <p:spPr>
          <a:xfrm>
            <a:off x="7620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08/01/16</a:t>
            </a:r>
          </a:p>
        </p:txBody>
      </p:sp>
      <p:sp>
        <p:nvSpPr>
          <p:cNvPr id="28" name="TextBox 27"/>
          <p:cNvSpPr txBox="1"/>
          <p:nvPr/>
        </p:nvSpPr>
        <p:spPr>
          <a:xfrm>
            <a:off x="25908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11/01/16</a:t>
            </a:r>
          </a:p>
        </p:txBody>
      </p:sp>
      <p:sp>
        <p:nvSpPr>
          <p:cNvPr id="29" name="TextBox 28"/>
          <p:cNvSpPr txBox="1"/>
          <p:nvPr/>
        </p:nvSpPr>
        <p:spPr>
          <a:xfrm>
            <a:off x="5441623" y="5622295"/>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02/01/17</a:t>
            </a:r>
          </a:p>
        </p:txBody>
      </p:sp>
      <p:sp>
        <p:nvSpPr>
          <p:cNvPr id="31" name="TextBox 30"/>
          <p:cNvSpPr txBox="1"/>
          <p:nvPr/>
        </p:nvSpPr>
        <p:spPr>
          <a:xfrm>
            <a:off x="7039507" y="5620177"/>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05/01/17</a:t>
            </a:r>
          </a:p>
        </p:txBody>
      </p:sp>
    </p:spTree>
    <p:extLst>
      <p:ext uri="{BB962C8B-B14F-4D97-AF65-F5344CB8AC3E}">
        <p14:creationId xmlns:p14="http://schemas.microsoft.com/office/powerpoint/2010/main" val="2061145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4"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normAutofit/>
          </a:bodyPr>
          <a:lstStyle/>
          <a:p>
            <a:r>
              <a:rPr lang="en-US" altLang="en-US" dirty="0"/>
              <a:t>Source Info for Real Estate Tax Deduction</a:t>
            </a:r>
          </a:p>
        </p:txBody>
      </p:sp>
      <p:sp>
        <p:nvSpPr>
          <p:cNvPr id="763907" name="Rectangle 3"/>
          <p:cNvSpPr>
            <a:spLocks noGrp="1" noChangeArrowheads="1"/>
          </p:cNvSpPr>
          <p:nvPr>
            <p:ph idx="1"/>
          </p:nvPr>
        </p:nvSpPr>
        <p:spPr>
          <a:xfrm>
            <a:off x="609600" y="1524000"/>
            <a:ext cx="8153400" cy="4876800"/>
          </a:xfrm>
        </p:spPr>
        <p:txBody>
          <a:bodyPr>
            <a:normAutofit/>
          </a:bodyPr>
          <a:lstStyle/>
          <a:p>
            <a:r>
              <a:rPr lang="en-US" altLang="en-US" dirty="0"/>
              <a:t> Property taxes shown on green postcard</a:t>
            </a:r>
          </a:p>
          <a:p>
            <a:pPr lvl="1"/>
            <a:r>
              <a:rPr lang="en-US" altLang="en-US" dirty="0"/>
              <a:t> Use Net Property Taxes billed, which includes amount taxpayer should have paid + Homestead Benefit</a:t>
            </a:r>
          </a:p>
          <a:p>
            <a:r>
              <a:rPr lang="en-US" altLang="en-US" dirty="0"/>
              <a:t> Can look up amount of Homestead Benefit on </a:t>
            </a:r>
            <a:r>
              <a:rPr lang="en-US" altLang="en-US" dirty="0">
                <a:hlinkClick r:id="rId3"/>
              </a:rPr>
              <a:t>www.state.nj.us/treasury/taxation</a:t>
            </a:r>
            <a:r>
              <a:rPr lang="en-US" altLang="en-US" dirty="0"/>
              <a:t> under “Check the Status (Amount) of Your Homestead Benefit” – link on TaxPrep4Free.org</a:t>
            </a:r>
          </a:p>
          <a:p>
            <a:pPr lvl="1"/>
            <a:r>
              <a:rPr lang="en-US" altLang="en-US" dirty="0"/>
              <a:t> Need Social Security # and zip code to look up</a:t>
            </a:r>
          </a:p>
          <a:p>
            <a:pPr lvl="1"/>
            <a:endParaRPr lang="en-US" altLang="en-US" dirty="0"/>
          </a:p>
          <a:p>
            <a:pPr lvl="1"/>
            <a:endParaRPr lang="en-US" altLang="en-US" sz="2000" dirty="0"/>
          </a:p>
        </p:txBody>
      </p:sp>
      <p:pic>
        <p:nvPicPr>
          <p:cNvPr id="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21</a:t>
            </a:fld>
            <a:endParaRPr lang="en-US" dirty="0"/>
          </a:p>
        </p:txBody>
      </p:sp>
    </p:spTree>
    <p:extLst>
      <p:ext uri="{BB962C8B-B14F-4D97-AF65-F5344CB8AC3E}">
        <p14:creationId xmlns:p14="http://schemas.microsoft.com/office/powerpoint/2010/main" val="9698529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normAutofit/>
          </a:bodyPr>
          <a:lstStyle/>
          <a:p>
            <a:r>
              <a:rPr lang="en-US" altLang="en-US" dirty="0"/>
              <a:t>Sample Property Tax Postcard (Green Card)</a:t>
            </a:r>
          </a:p>
        </p:txBody>
      </p:sp>
      <p:pic>
        <p:nvPicPr>
          <p:cNvPr id="76595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1607" t="24591" r="30357" b="13474"/>
          <a:stretch>
            <a:fillRect/>
          </a:stretch>
        </p:blipFill>
        <p:spPr>
          <a:xfrm>
            <a:off x="685800" y="1600200"/>
            <a:ext cx="7696200" cy="4495800"/>
          </a:xfrm>
          <a:noFill/>
        </p:spPr>
      </p:pic>
      <p:sp>
        <p:nvSpPr>
          <p:cNvPr id="7" name="Oval 4"/>
          <p:cNvSpPr>
            <a:spLocks noChangeArrowheads="1"/>
          </p:cNvSpPr>
          <p:nvPr/>
        </p:nvSpPr>
        <p:spPr bwMode="auto">
          <a:xfrm>
            <a:off x="914400" y="4267200"/>
            <a:ext cx="32766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8" name="TextBox 7"/>
          <p:cNvSpPr txBox="1"/>
          <p:nvPr/>
        </p:nvSpPr>
        <p:spPr>
          <a:xfrm>
            <a:off x="4495800" y="3886200"/>
            <a:ext cx="4049507" cy="76944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sz="2200" b="1" dirty="0">
                <a:latin typeface="Arial" charset="0"/>
                <a:cs typeface="Arial" charset="0"/>
              </a:rPr>
              <a:t>Net Taxes Billed</a:t>
            </a:r>
          </a:p>
          <a:p>
            <a:pPr eaLnBrk="1" hangingPunct="1">
              <a:defRPr/>
            </a:pPr>
            <a:r>
              <a:rPr lang="en-US" sz="2200" b="1" dirty="0">
                <a:latin typeface="Arial" charset="0"/>
                <a:cs typeface="Arial" charset="0"/>
              </a:rPr>
              <a:t>includes Homestead Benefit</a:t>
            </a:r>
          </a:p>
        </p:txBody>
      </p:sp>
      <p:sp>
        <p:nvSpPr>
          <p:cNvPr id="765962" name="TextBox 10"/>
          <p:cNvSpPr txBox="1">
            <a:spLocks noChangeArrowheads="1"/>
          </p:cNvSpPr>
          <p:nvPr/>
        </p:nvSpPr>
        <p:spPr bwMode="auto">
          <a:xfrm>
            <a:off x="1752600" y="4648200"/>
            <a:ext cx="1066800" cy="2762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200" dirty="0">
              <a:latin typeface="Arial" panose="020B0604020202020204" pitchFamily="34" charset="0"/>
              <a:cs typeface="Arial" panose="020B0604020202020204" pitchFamily="34" charset="0"/>
            </a:endParaRPr>
          </a:p>
        </p:txBody>
      </p:sp>
      <p:sp>
        <p:nvSpPr>
          <p:cNvPr id="765963" name="TextBox 10"/>
          <p:cNvSpPr txBox="1">
            <a:spLocks noChangeArrowheads="1"/>
          </p:cNvSpPr>
          <p:nvPr/>
        </p:nvSpPr>
        <p:spPr bwMode="auto">
          <a:xfrm>
            <a:off x="3200400" y="4470400"/>
            <a:ext cx="616857" cy="307777"/>
          </a:xfrm>
          <a:prstGeom prst="rect">
            <a:avLst/>
          </a:prstGeom>
          <a:solidFill>
            <a:srgbClr val="D9F1FF"/>
          </a:solidFill>
          <a:ln>
            <a:noFill/>
          </a:ln>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400" b="1" dirty="0">
                <a:latin typeface="Arial" panose="020B0604020202020204" pitchFamily="34" charset="0"/>
                <a:cs typeface="Arial" panose="020B0604020202020204" pitchFamily="34" charset="0"/>
              </a:rPr>
              <a:t>2016</a:t>
            </a:r>
          </a:p>
        </p:txBody>
      </p:sp>
      <p:sp>
        <p:nvSpPr>
          <p:cNvPr id="12" name="TextBox 11"/>
          <p:cNvSpPr txBox="1"/>
          <p:nvPr/>
        </p:nvSpPr>
        <p:spPr>
          <a:xfrm>
            <a:off x="3886200" y="5029200"/>
            <a:ext cx="3200400" cy="461963"/>
          </a:xfrm>
          <a:prstGeom prst="rect">
            <a:avLst/>
          </a:prstGeom>
          <a:solidFill>
            <a:schemeClr val="accent3"/>
          </a:solidFill>
        </p:spPr>
        <p:txBody>
          <a:bodyPr>
            <a:spAutoFit/>
          </a:bodyPr>
          <a:lstStyle/>
          <a:p>
            <a:pPr eaLnBrk="1" hangingPunct="1">
              <a:defRPr/>
            </a:pPr>
            <a:endParaRPr lang="en-US" sz="2400" dirty="0">
              <a:latin typeface="Arial" charset="0"/>
            </a:endParaRPr>
          </a:p>
        </p:txBody>
      </p:sp>
      <p:pic>
        <p:nvPicPr>
          <p:cNvPr id="13"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stCxn id="8" idx="1"/>
          </p:cNvCxnSpPr>
          <p:nvPr/>
        </p:nvCxnSpPr>
        <p:spPr bwMode="auto">
          <a:xfrm flipH="1">
            <a:off x="4114800" y="4270921"/>
            <a:ext cx="381000" cy="22487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dirty="0"/>
          </a:p>
        </p:txBody>
      </p:sp>
    </p:spTree>
    <p:extLst>
      <p:ext uri="{BB962C8B-B14F-4D97-AF65-F5344CB8AC3E}">
        <p14:creationId xmlns:p14="http://schemas.microsoft.com/office/powerpoint/2010/main" val="2638289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00200"/>
            <a:ext cx="7873999" cy="4724400"/>
          </a:xfrm>
          <a:prstGeom prst="rect">
            <a:avLst/>
          </a:prstGeom>
        </p:spPr>
      </p:pic>
      <p:sp>
        <p:nvSpPr>
          <p:cNvPr id="770051" name="Title 1"/>
          <p:cNvSpPr>
            <a:spLocks noGrp="1"/>
          </p:cNvSpPr>
          <p:nvPr>
            <p:ph type="title"/>
          </p:nvPr>
        </p:nvSpPr>
        <p:spPr/>
        <p:txBody>
          <a:bodyPr>
            <a:normAutofit fontScale="90000"/>
          </a:bodyPr>
          <a:lstStyle/>
          <a:p>
            <a:r>
              <a:rPr lang="en-US" altLang="en-US" dirty="0"/>
              <a:t>TS – Real Estate Taxes – Schedule A</a:t>
            </a:r>
            <a:br>
              <a:rPr lang="en-US" altLang="en-US" dirty="0"/>
            </a:br>
            <a:r>
              <a:rPr lang="en-US" altLang="en-US" sz="2400" dirty="0">
                <a:solidFill>
                  <a:srgbClr val="0070C0"/>
                </a:solidFill>
              </a:rPr>
              <a:t>Federal Section \ Deductions \ Enter Myself \ Itemized Deductions \ Taxes You Paid</a:t>
            </a:r>
            <a:endParaRPr lang="en-US" altLang="en-US" sz="2400" dirty="0"/>
          </a:p>
        </p:txBody>
      </p:sp>
      <p:sp>
        <p:nvSpPr>
          <p:cNvPr id="9" name="Oval 4"/>
          <p:cNvSpPr>
            <a:spLocks noChangeArrowheads="1"/>
          </p:cNvSpPr>
          <p:nvPr/>
        </p:nvSpPr>
        <p:spPr bwMode="auto">
          <a:xfrm>
            <a:off x="609600" y="5892978"/>
            <a:ext cx="537210" cy="3924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0" name="TextBox 9"/>
          <p:cNvSpPr txBox="1"/>
          <p:nvPr/>
        </p:nvSpPr>
        <p:spPr>
          <a:xfrm>
            <a:off x="1951017" y="5916076"/>
            <a:ext cx="2595582"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Real estate taxes paid</a:t>
            </a:r>
          </a:p>
        </p:txBody>
      </p:sp>
      <p:cxnSp>
        <p:nvCxnSpPr>
          <p:cNvPr id="31" name="Straight Arrow Connector 30"/>
          <p:cNvCxnSpPr/>
          <p:nvPr/>
        </p:nvCxnSpPr>
        <p:spPr bwMode="auto">
          <a:xfrm flipH="1" flipV="1">
            <a:off x="1169670" y="6062761"/>
            <a:ext cx="781347" cy="26432"/>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dirty="0"/>
          </a:p>
        </p:txBody>
      </p:sp>
      <p:pic>
        <p:nvPicPr>
          <p:cNvPr id="21" name="Picture 20"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43" name="TextBox 42"/>
          <p:cNvSpPr txBox="1"/>
          <p:nvPr/>
        </p:nvSpPr>
        <p:spPr>
          <a:xfrm>
            <a:off x="3960495" y="4331195"/>
            <a:ext cx="4514850" cy="646331"/>
          </a:xfrm>
          <a:prstGeom prst="rect">
            <a:avLst/>
          </a:prstGeom>
          <a:solidFill>
            <a:schemeClr val="accent5">
              <a:lumMod val="75000"/>
            </a:schemeClr>
          </a:solidFill>
          <a:ln>
            <a:solidFill>
              <a:srgbClr val="002060"/>
            </a:solidFill>
          </a:ln>
        </p:spPr>
        <p:txBody>
          <a:bodyPr wrap="square" rtlCol="0">
            <a:spAutoFit/>
          </a:bodyPr>
          <a:lstStyle/>
          <a:p>
            <a:pPr marL="0" lvl="2"/>
            <a:r>
              <a:rPr lang="en-US" altLang="en-US" b="1" dirty="0"/>
              <a:t>Use scratch pad on TaxPrep4Free.org</a:t>
            </a:r>
          </a:p>
          <a:p>
            <a:pPr marL="0" lvl="2"/>
            <a:r>
              <a:rPr lang="en-US" altLang="en-US" b="1" dirty="0"/>
              <a:t> if multiple properties involved</a:t>
            </a:r>
            <a:endParaRPr lang="en-US" b="1" dirty="0"/>
          </a:p>
        </p:txBody>
      </p:sp>
    </p:spTree>
    <p:extLst>
      <p:ext uri="{BB962C8B-B14F-4D97-AF65-F5344CB8AC3E}">
        <p14:creationId xmlns:p14="http://schemas.microsoft.com/office/powerpoint/2010/main" val="3620432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r>
              <a:rPr lang="en-US" altLang="en-US" dirty="0"/>
              <a:t>NJ Property Tax Deduction/Credit</a:t>
            </a:r>
          </a:p>
        </p:txBody>
      </p:sp>
      <p:sp>
        <p:nvSpPr>
          <p:cNvPr id="162819" name="Content Placeholder 2"/>
          <p:cNvSpPr>
            <a:spLocks noGrp="1"/>
          </p:cNvSpPr>
          <p:nvPr>
            <p:ph idx="1"/>
          </p:nvPr>
        </p:nvSpPr>
        <p:spPr/>
        <p:txBody>
          <a:bodyPr>
            <a:normAutofit lnSpcReduction="10000"/>
          </a:bodyPr>
          <a:lstStyle/>
          <a:p>
            <a:r>
              <a:rPr lang="en-US" dirty="0"/>
              <a:t> NJ 1040 allows taxpayers to claim a Property Tax Deduction or Tax Credit.  TaxSlayer calculates the most beneficial</a:t>
            </a:r>
          </a:p>
          <a:p>
            <a:pPr lvl="1"/>
            <a:r>
              <a:rPr lang="en-US" dirty="0"/>
              <a:t> Based on real estate taxes or rent paid </a:t>
            </a:r>
          </a:p>
          <a:p>
            <a:pPr lvl="1"/>
            <a:r>
              <a:rPr lang="en-US" dirty="0"/>
              <a:t> </a:t>
            </a:r>
            <a:r>
              <a:rPr lang="en-US" dirty="0">
                <a:solidFill>
                  <a:srgbClr val="FF0000"/>
                </a:solidFill>
              </a:rPr>
              <a:t>Capture property tax amount in Credits section of NJ Checklist for later entry in the TaxSlayer State section</a:t>
            </a: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r>
              <a:rPr lang="en-US" altLang="en-US" dirty="0"/>
              <a:t> Deduction – NJ 1040 Line 38</a:t>
            </a:r>
          </a:p>
          <a:p>
            <a:pPr lvl="2"/>
            <a:r>
              <a:rPr lang="en-US" altLang="en-US" dirty="0"/>
              <a:t> Maximum allowable  deduction  $10,000 </a:t>
            </a:r>
          </a:p>
          <a:p>
            <a:pPr lvl="1"/>
            <a:r>
              <a:rPr lang="en-US" altLang="en-US" dirty="0"/>
              <a:t> Credit – NJ 1040 Line 49 </a:t>
            </a:r>
          </a:p>
          <a:p>
            <a:pPr lvl="2"/>
            <a:r>
              <a:rPr lang="en-US" altLang="en-US" dirty="0"/>
              <a:t> $50 ($25 if taxpayer </a:t>
            </a:r>
            <a:r>
              <a:rPr lang="en-US" dirty="0"/>
              <a:t>and spouse file separate returns but maintain the same principal residence)</a:t>
            </a:r>
            <a:endParaRPr lang="en-US" altLang="en-US" dirty="0"/>
          </a:p>
          <a:p>
            <a:pPr lvl="1"/>
            <a:endParaRPr lang="en-US" dirty="0"/>
          </a:p>
          <a:p>
            <a:endParaRPr lang="en-US" dirty="0"/>
          </a:p>
          <a:p>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01611"/>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1033710"/>
            <a:ext cx="612648" cy="163373"/>
          </a:xfrm>
          <a:prstGeom prst="rect">
            <a:avLst/>
          </a:prstGeom>
        </p:spPr>
      </p:pic>
      <p:pic>
        <p:nvPicPr>
          <p:cNvPr id="5" name="Picture 4"/>
          <p:cNvPicPr>
            <a:picLocks noChangeAspect="1"/>
          </p:cNvPicPr>
          <p:nvPr/>
        </p:nvPicPr>
        <p:blipFill>
          <a:blip r:embed="rId5"/>
          <a:stretch>
            <a:fillRect/>
          </a:stretch>
        </p:blipFill>
        <p:spPr>
          <a:xfrm>
            <a:off x="1666875" y="3351266"/>
            <a:ext cx="6867525" cy="895350"/>
          </a:xfrm>
          <a:prstGeom prst="rect">
            <a:avLst/>
          </a:prstGeom>
        </p:spPr>
      </p:pic>
      <p:cxnSp>
        <p:nvCxnSpPr>
          <p:cNvPr id="10" name="Straight Arrow Connector 9"/>
          <p:cNvCxnSpPr>
            <a:endCxn id="5" idx="1"/>
          </p:cNvCxnSpPr>
          <p:nvPr/>
        </p:nvCxnSpPr>
        <p:spPr bwMode="auto">
          <a:xfrm>
            <a:off x="625093" y="3793487"/>
            <a:ext cx="1041782" cy="545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3219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8"/>
          <p:cNvSpPr>
            <a:spLocks noGrp="1" noChangeArrowheads="1"/>
          </p:cNvSpPr>
          <p:nvPr>
            <p:ph type="title"/>
          </p:nvPr>
        </p:nvSpPr>
        <p:spPr/>
        <p:txBody>
          <a:bodyPr>
            <a:normAutofit/>
          </a:bodyPr>
          <a:lstStyle/>
          <a:p>
            <a:r>
              <a:rPr lang="en-US" altLang="en-US" dirty="0"/>
              <a:t>Federal/State Differences:   </a:t>
            </a:r>
            <a:br>
              <a:rPr lang="en-US" altLang="en-US" dirty="0"/>
            </a:br>
            <a:r>
              <a:rPr lang="en-US" altLang="en-US" dirty="0"/>
              <a:t>Property Tax Deduction/Credit</a:t>
            </a:r>
          </a:p>
        </p:txBody>
      </p:sp>
      <p:graphicFrame>
        <p:nvGraphicFramePr>
          <p:cNvPr id="5" name="Content Placeholder 4"/>
          <p:cNvGraphicFramePr>
            <a:graphicFrameLocks noGrp="1"/>
          </p:cNvGraphicFramePr>
          <p:nvPr>
            <p:ph idx="1"/>
            <p:extLst/>
          </p:nvPr>
        </p:nvGraphicFramePr>
        <p:xfrm>
          <a:off x="650544" y="1580865"/>
          <a:ext cx="8015784" cy="4414618"/>
        </p:xfrm>
        <a:graphic>
          <a:graphicData uri="http://schemas.openxmlformats.org/drawingml/2006/table">
            <a:tbl>
              <a:tblPr firstRow="1" bandRow="1">
                <a:tableStyleId>{5C22544A-7EE6-4342-B048-85BDC9FD1C3A}</a:tableStyleId>
              </a:tblPr>
              <a:tblGrid>
                <a:gridCol w="2235171">
                  <a:extLst>
                    <a:ext uri="{9D8B030D-6E8A-4147-A177-3AD203B41FA5}">
                      <a16:colId xmlns:a16="http://schemas.microsoft.com/office/drawing/2014/main" val="20000"/>
                    </a:ext>
                  </a:extLst>
                </a:gridCol>
                <a:gridCol w="2774694">
                  <a:extLst>
                    <a:ext uri="{9D8B030D-6E8A-4147-A177-3AD203B41FA5}">
                      <a16:colId xmlns:a16="http://schemas.microsoft.com/office/drawing/2014/main" val="20001"/>
                    </a:ext>
                  </a:extLst>
                </a:gridCol>
                <a:gridCol w="3005919">
                  <a:extLst>
                    <a:ext uri="{9D8B030D-6E8A-4147-A177-3AD203B41FA5}">
                      <a16:colId xmlns:a16="http://schemas.microsoft.com/office/drawing/2014/main" val="20002"/>
                    </a:ext>
                  </a:extLst>
                </a:gridCol>
              </a:tblGrid>
              <a:tr h="545011">
                <a:tc>
                  <a:txBody>
                    <a:bodyPr/>
                    <a:lstStyle/>
                    <a:p>
                      <a:r>
                        <a:rPr lang="en-US" sz="2000" dirty="0">
                          <a:solidFill>
                            <a:schemeClr val="tx2"/>
                          </a:solidFill>
                        </a:rPr>
                        <a:t>ITEM</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FEDERAL</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STATE</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7825">
                <a:tc>
                  <a:txBody>
                    <a:bodyPr/>
                    <a:lstStyle/>
                    <a:p>
                      <a:r>
                        <a:rPr lang="en-US" sz="2400" dirty="0"/>
                        <a:t>Homeowner</a:t>
                      </a:r>
                      <a:r>
                        <a:rPr lang="en-US" sz="2400" baseline="0" dirty="0"/>
                        <a:t> Property Taxes</a:t>
                      </a:r>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FF0000"/>
                          </a:solidFill>
                        </a:rPr>
                        <a:t>Deduction allowed</a:t>
                      </a:r>
                      <a:r>
                        <a:rPr lang="en-US" sz="2400" baseline="0" dirty="0">
                          <a:solidFill>
                            <a:srgbClr val="FF0000"/>
                          </a:solidFill>
                        </a:rPr>
                        <a:t> for multiple properties</a:t>
                      </a:r>
                      <a:endParaRPr lang="en-US" sz="2400" dirty="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Deduction/Credit only allowed for </a:t>
                      </a:r>
                      <a:r>
                        <a:rPr lang="en-US" sz="2400" b="1" u="sng" baseline="0" dirty="0">
                          <a:solidFill>
                            <a:srgbClr val="0070C0"/>
                          </a:solidFill>
                        </a:rPr>
                        <a:t>principal </a:t>
                      </a:r>
                      <a:r>
                        <a:rPr lang="en-US" sz="2400" baseline="0" dirty="0">
                          <a:solidFill>
                            <a:srgbClr val="0070C0"/>
                          </a:solidFill>
                        </a:rPr>
                        <a:t>residence </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85319">
                <a:tc>
                  <a:txBody>
                    <a:bodyPr/>
                    <a:lstStyle/>
                    <a:p>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aseline="0" dirty="0">
                          <a:solidFill>
                            <a:srgbClr val="FF0000"/>
                          </a:solidFill>
                        </a:rPr>
                        <a:t>Can only claim real estate taxes paid if itemizing on Sch A</a:t>
                      </a:r>
                      <a:endParaRPr lang="en-US" sz="2400" dirty="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Anyone who paid property taxes, rent, or mobile home site fees can claim a Property Tax deduc-tion or credit (if other requirements met)</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dirty="0"/>
          </a:p>
        </p:txBody>
      </p:sp>
    </p:spTree>
    <p:extLst>
      <p:ext uri="{BB962C8B-B14F-4D97-AF65-F5344CB8AC3E}">
        <p14:creationId xmlns:p14="http://schemas.microsoft.com/office/powerpoint/2010/main" val="314882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8"/>
          <p:cNvSpPr>
            <a:spLocks noGrp="1" noChangeArrowheads="1"/>
          </p:cNvSpPr>
          <p:nvPr>
            <p:ph type="title"/>
          </p:nvPr>
        </p:nvSpPr>
        <p:spPr/>
        <p:txBody>
          <a:bodyPr>
            <a:normAutofit/>
          </a:bodyPr>
          <a:lstStyle/>
          <a:p>
            <a:r>
              <a:rPr lang="en-US" altLang="en-US" dirty="0"/>
              <a:t>Federal/State Differences:   </a:t>
            </a:r>
            <a:br>
              <a:rPr lang="en-US" altLang="en-US" dirty="0"/>
            </a:br>
            <a:r>
              <a:rPr lang="en-US" altLang="en-US" dirty="0"/>
              <a:t>Property Tax Deduction/Credit</a:t>
            </a:r>
          </a:p>
        </p:txBody>
      </p:sp>
      <p:graphicFrame>
        <p:nvGraphicFramePr>
          <p:cNvPr id="5" name="Content Placeholder 4"/>
          <p:cNvGraphicFramePr>
            <a:graphicFrameLocks noGrp="1"/>
          </p:cNvGraphicFramePr>
          <p:nvPr>
            <p:ph idx="1"/>
          </p:nvPr>
        </p:nvGraphicFramePr>
        <p:xfrm>
          <a:off x="685800" y="1600200"/>
          <a:ext cx="7772400" cy="3257550"/>
        </p:xfrm>
        <a:graphic>
          <a:graphicData uri="http://schemas.openxmlformats.org/drawingml/2006/table">
            <a:tbl>
              <a:tblPr firstRow="1" bandRow="1">
                <a:tableStyleId>{5C22544A-7EE6-4342-B048-85BDC9FD1C3A}</a:tableStyleId>
              </a:tblPr>
              <a:tblGrid>
                <a:gridCol w="1761744">
                  <a:extLst>
                    <a:ext uri="{9D8B030D-6E8A-4147-A177-3AD203B41FA5}">
                      <a16:colId xmlns:a16="http://schemas.microsoft.com/office/drawing/2014/main" val="20000"/>
                    </a:ext>
                  </a:extLst>
                </a:gridCol>
                <a:gridCol w="296265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05218">
                <a:tc>
                  <a:txBody>
                    <a:bodyPr/>
                    <a:lstStyle/>
                    <a:p>
                      <a:r>
                        <a:rPr lang="en-US" sz="2000" dirty="0">
                          <a:solidFill>
                            <a:schemeClr val="tx2"/>
                          </a:solidFill>
                        </a:rPr>
                        <a:t>ITEM</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FEDERAL</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STATE</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52332">
                <a:tc>
                  <a:txBody>
                    <a:bodyPr/>
                    <a:lstStyle/>
                    <a:p>
                      <a:r>
                        <a:rPr lang="en-US" sz="2400" dirty="0"/>
                        <a:t>Tenant</a:t>
                      </a:r>
                    </a:p>
                    <a:p>
                      <a:r>
                        <a:rPr lang="en-US" sz="2400" dirty="0"/>
                        <a:t>Property Taxes</a:t>
                      </a:r>
                    </a:p>
                    <a:p>
                      <a:r>
                        <a:rPr lang="en-US" sz="2400" dirty="0"/>
                        <a:t>&amp; Mobile Home Site Fees</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FF0000"/>
                          </a:solidFill>
                        </a:rPr>
                        <a:t>Cannot</a:t>
                      </a:r>
                      <a:r>
                        <a:rPr lang="en-US" sz="2400" baseline="0" dirty="0">
                          <a:solidFill>
                            <a:srgbClr val="FF0000"/>
                          </a:solidFill>
                        </a:rPr>
                        <a:t> be claimed as deduction on Sch A</a:t>
                      </a:r>
                      <a:endParaRPr lang="en-US" sz="2400" dirty="0">
                        <a:solidFill>
                          <a:srgbClr val="FF0000"/>
                        </a:solidFill>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18% of rent or mobile home site fees can be claimed as property taxes </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dirty="0"/>
          </a:p>
        </p:txBody>
      </p:sp>
    </p:spTree>
    <p:extLst>
      <p:ext uri="{BB962C8B-B14F-4D97-AF65-F5344CB8AC3E}">
        <p14:creationId xmlns:p14="http://schemas.microsoft.com/office/powerpoint/2010/main" val="364637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normAutofit fontScale="90000"/>
          </a:bodyPr>
          <a:lstStyle/>
          <a:p>
            <a:r>
              <a:rPr lang="en-US" altLang="en-US" sz="4000" dirty="0"/>
              <a:t>General Eligibility Requirements for NJ Property Tax Deduction/Credit</a:t>
            </a:r>
          </a:p>
        </p:txBody>
      </p:sp>
      <p:sp>
        <p:nvSpPr>
          <p:cNvPr id="162819" name="Content Placeholder 2"/>
          <p:cNvSpPr>
            <a:spLocks noGrp="1"/>
          </p:cNvSpPr>
          <p:nvPr>
            <p:ph idx="1"/>
          </p:nvPr>
        </p:nvSpPr>
        <p:spPr>
          <a:xfrm>
            <a:off x="609600" y="1524000"/>
            <a:ext cx="8077200" cy="4800600"/>
          </a:xfrm>
        </p:spPr>
        <p:txBody>
          <a:bodyPr>
            <a:normAutofit fontScale="92500" lnSpcReduction="10000"/>
          </a:bodyPr>
          <a:lstStyle/>
          <a:p>
            <a:pPr marL="514350" indent="-514350">
              <a:buClr>
                <a:schemeClr val="tx1"/>
              </a:buClr>
              <a:buFont typeface="+mj-lt"/>
              <a:buAutoNum type="arabicPeriod"/>
              <a:defRPr/>
            </a:pPr>
            <a:r>
              <a:rPr lang="en-US" sz="3000" dirty="0"/>
              <a:t>NJ resident &amp; occupied principal residence in NJ in 2016 (as homeowner or tenant)</a:t>
            </a:r>
          </a:p>
          <a:p>
            <a:pPr marL="514350" indent="-514350">
              <a:buClr>
                <a:schemeClr val="tx1"/>
              </a:buClr>
              <a:buFont typeface="+mj-lt"/>
              <a:buAutoNum type="arabicPeriod"/>
              <a:defRPr/>
            </a:pPr>
            <a:r>
              <a:rPr lang="en-US" sz="3000" dirty="0"/>
              <a:t>Principal residence subject to property taxes &amp; taxes </a:t>
            </a:r>
            <a:r>
              <a:rPr lang="en-US" sz="3000" u="sng" dirty="0"/>
              <a:t>paid</a:t>
            </a:r>
            <a:r>
              <a:rPr lang="en-US" sz="3000" dirty="0"/>
              <a:t> either as property taxes or through rent </a:t>
            </a:r>
            <a:r>
              <a:rPr lang="en-US" sz="2800" dirty="0"/>
              <a:t>(Note: Cannot claim if living in tax-exempt </a:t>
            </a:r>
            <a:r>
              <a:rPr lang="en-US" altLang="en-US" sz="2800" dirty="0"/>
              <a:t>housing not subject to property taxes or in housing subject to Payments in Lieu of Taxes-P.I.L.O.T.)</a:t>
            </a:r>
            <a:r>
              <a:rPr lang="en-US" altLang="en-US" sz="2800" b="1" u="sng" dirty="0"/>
              <a:t> </a:t>
            </a:r>
            <a:endParaRPr lang="en-US" sz="2800" dirty="0"/>
          </a:p>
          <a:p>
            <a:pPr marL="514350" indent="-514350">
              <a:buClr>
                <a:schemeClr val="tx1"/>
              </a:buClr>
              <a:buFont typeface="+mj-lt"/>
              <a:buAutoNum type="arabicPeriod"/>
              <a:defRPr/>
            </a:pPr>
            <a:r>
              <a:rPr lang="en-US" sz="2800" dirty="0"/>
              <a:t>Gross income (NJ 1040 Line 28) &gt; $20K for MFJ/HOH/QW or $10K for S/MFS) </a:t>
            </a:r>
          </a:p>
          <a:p>
            <a:pPr lvl="1">
              <a:buFont typeface="Wingdings" panose="05000000000000000000" pitchFamily="2" charset="2"/>
              <a:buNone/>
              <a:defRPr/>
            </a:pPr>
            <a:r>
              <a:rPr lang="en-US" sz="3000" b="1" dirty="0"/>
              <a:t>OR </a:t>
            </a:r>
          </a:p>
          <a:p>
            <a:pPr>
              <a:buFont typeface="Wingdings" panose="05000000000000000000" pitchFamily="2" charset="2"/>
              <a:buNone/>
              <a:defRPr/>
            </a:pPr>
            <a:r>
              <a:rPr lang="en-US" sz="3000" dirty="0"/>
              <a:t>      Age 65 &amp; older or blind or disabled</a:t>
            </a:r>
            <a:endParaRPr lang="en-US" sz="3000" b="1" dirty="0">
              <a:solidFill>
                <a:srgbClr val="FF0000"/>
              </a:solidFill>
            </a:endParaRP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dirty="0"/>
          </a:p>
        </p:txBody>
      </p:sp>
    </p:spTree>
    <p:extLst>
      <p:ext uri="{BB962C8B-B14F-4D97-AF65-F5344CB8AC3E}">
        <p14:creationId xmlns:p14="http://schemas.microsoft.com/office/powerpoint/2010/main" val="3333620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normAutofit fontScale="90000"/>
          </a:bodyPr>
          <a:lstStyle/>
          <a:p>
            <a:r>
              <a:rPr lang="en-US" altLang="en-US" sz="3600" dirty="0"/>
              <a:t>Renters - Specific Eligibility Requirements for NJ Property Tax Credit</a:t>
            </a:r>
            <a:endParaRPr lang="en-US" altLang="en-US" sz="3600" dirty="0">
              <a:solidFill>
                <a:srgbClr val="00B050"/>
              </a:solidFill>
            </a:endParaRPr>
          </a:p>
        </p:txBody>
      </p:sp>
      <p:sp>
        <p:nvSpPr>
          <p:cNvPr id="286723" name="Content Placeholder 2"/>
          <p:cNvSpPr>
            <a:spLocks noGrp="1"/>
          </p:cNvSpPr>
          <p:nvPr>
            <p:ph idx="1"/>
          </p:nvPr>
        </p:nvSpPr>
        <p:spPr/>
        <p:txBody>
          <a:bodyPr/>
          <a:lstStyle/>
          <a:p>
            <a:r>
              <a:rPr lang="en-US" altLang="en-US" sz="2600" dirty="0"/>
              <a:t> Legally responsible for paying rent &amp; has paid it</a:t>
            </a:r>
          </a:p>
          <a:p>
            <a:pPr lvl="1"/>
            <a:r>
              <a:rPr lang="en-US" altLang="en-US" sz="2500" dirty="0"/>
              <a:t> Written agreement with landlord or person on lease stating responsibility</a:t>
            </a:r>
          </a:p>
          <a:p>
            <a:pPr lvl="1"/>
            <a:r>
              <a:rPr lang="en-US" altLang="en-US" sz="2500" dirty="0">
                <a:solidFill>
                  <a:srgbClr val="001132"/>
                </a:solidFill>
              </a:rPr>
              <a:t> If taxpayer lives with someone &amp; contributes towards rent, but there is no written document stating responsibility, cannot claim property tax credit.  Responsible party can claim</a:t>
            </a:r>
          </a:p>
          <a:p>
            <a:r>
              <a:rPr lang="en-US" altLang="en-US" sz="2600" dirty="0"/>
              <a:t> Rented dwelling must have separate kitchen &amp; bath facilities</a:t>
            </a:r>
          </a:p>
          <a:p>
            <a:r>
              <a:rPr lang="en-US" altLang="en-US" sz="2600" dirty="0"/>
              <a:t> Residence must be subject to property taxes (not public housing, dorms, special construction tax breaks)</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dirty="0"/>
          </a:p>
        </p:txBody>
      </p:sp>
    </p:spTree>
    <p:extLst>
      <p:ext uri="{BB962C8B-B14F-4D97-AF65-F5344CB8AC3E}">
        <p14:creationId xmlns:p14="http://schemas.microsoft.com/office/powerpoint/2010/main" val="1117953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normAutofit/>
          </a:bodyPr>
          <a:lstStyle/>
          <a:p>
            <a:r>
              <a:rPr lang="en-US" altLang="en-US" dirty="0"/>
              <a:t>Property Tax &amp; Rent on a NJ Return</a:t>
            </a:r>
          </a:p>
        </p:txBody>
      </p:sp>
      <p:sp>
        <p:nvSpPr>
          <p:cNvPr id="288771" name="Content Placeholder 2"/>
          <p:cNvSpPr>
            <a:spLocks noGrp="1"/>
          </p:cNvSpPr>
          <p:nvPr>
            <p:ph idx="1"/>
          </p:nvPr>
        </p:nvSpPr>
        <p:spPr/>
        <p:txBody>
          <a:bodyPr/>
          <a:lstStyle/>
          <a:p>
            <a:r>
              <a:rPr lang="en-US" altLang="en-US" sz="3000" dirty="0"/>
              <a:t> OK to claim both rent &amp; property taxes </a:t>
            </a:r>
          </a:p>
          <a:p>
            <a:pPr lvl="1"/>
            <a:r>
              <a:rPr lang="en-US" altLang="en-US" dirty="0"/>
              <a:t> </a:t>
            </a:r>
            <a:r>
              <a:rPr lang="en-US" altLang="en-US" sz="2600" dirty="0"/>
              <a:t>But only amounts for period when was principal residence</a:t>
            </a:r>
          </a:p>
          <a:p>
            <a:pPr lvl="1"/>
            <a:r>
              <a:rPr lang="en-US" altLang="en-US" sz="2600" dirty="0"/>
              <a:t> If both paid rent &amp; owned for same period of time, only one can be principal residence for that period of time</a:t>
            </a:r>
          </a:p>
          <a:p>
            <a:r>
              <a:rPr lang="en-US" altLang="en-US" dirty="0"/>
              <a:t> </a:t>
            </a:r>
            <a:r>
              <a:rPr lang="en-US" altLang="en-US" sz="3000" dirty="0"/>
              <a:t>Can only claim rent for one residence at a time</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dirty="0"/>
          </a:p>
        </p:txBody>
      </p:sp>
    </p:spTree>
    <p:extLst>
      <p:ext uri="{BB962C8B-B14F-4D97-AF65-F5344CB8AC3E}">
        <p14:creationId xmlns:p14="http://schemas.microsoft.com/office/powerpoint/2010/main" val="254473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normAutofit/>
          </a:bodyPr>
          <a:lstStyle/>
          <a:p>
            <a:r>
              <a:rPr lang="en-US" altLang="en-US" dirty="0"/>
              <a:t>Overview </a:t>
            </a:r>
            <a:br>
              <a:rPr lang="en-US" altLang="en-US" dirty="0"/>
            </a:br>
            <a:r>
              <a:rPr lang="en-US" altLang="en-US" dirty="0"/>
              <a:t>Schedule A Itemized Deductions</a:t>
            </a:r>
          </a:p>
        </p:txBody>
      </p:sp>
      <p:sp>
        <p:nvSpPr>
          <p:cNvPr id="739331" name="Rectangle 3"/>
          <p:cNvSpPr>
            <a:spLocks noGrp="1" noChangeArrowheads="1"/>
          </p:cNvSpPr>
          <p:nvPr>
            <p:ph idx="1"/>
          </p:nvPr>
        </p:nvSpPr>
        <p:spPr/>
        <p:txBody>
          <a:bodyPr>
            <a:normAutofit lnSpcReduction="10000"/>
          </a:bodyPr>
          <a:lstStyle/>
          <a:p>
            <a:r>
              <a:rPr lang="en-US" altLang="en-US" dirty="0"/>
              <a:t> </a:t>
            </a:r>
            <a:r>
              <a:rPr lang="en-US" altLang="en-US" sz="2800" dirty="0"/>
              <a:t>Medical expenses</a:t>
            </a:r>
          </a:p>
          <a:p>
            <a:r>
              <a:rPr lang="en-US" altLang="en-US" sz="2800" dirty="0"/>
              <a:t> Taxes paid</a:t>
            </a:r>
          </a:p>
          <a:p>
            <a:pPr lvl="1"/>
            <a:r>
              <a:rPr lang="en-US" altLang="en-US" sz="2400" dirty="0"/>
              <a:t> Sales tax  </a:t>
            </a:r>
            <a:r>
              <a:rPr lang="en-US" altLang="en-US" sz="2400" b="1" dirty="0"/>
              <a:t>OR </a:t>
            </a:r>
            <a:r>
              <a:rPr lang="en-US" altLang="en-US" sz="2400" dirty="0"/>
              <a:t> NJ income tax, disability, unemployment,  family leave, and estimated taxes</a:t>
            </a:r>
          </a:p>
          <a:p>
            <a:pPr lvl="1"/>
            <a:r>
              <a:rPr lang="en-US" altLang="en-US" sz="2400" dirty="0"/>
              <a:t> Property taxes </a:t>
            </a:r>
          </a:p>
          <a:p>
            <a:r>
              <a:rPr lang="en-US" altLang="en-US" dirty="0"/>
              <a:t> </a:t>
            </a:r>
            <a:r>
              <a:rPr lang="en-US" altLang="en-US" sz="2800" dirty="0"/>
              <a:t>Mortgage or home equity loan interest paid</a:t>
            </a:r>
          </a:p>
          <a:p>
            <a:r>
              <a:rPr lang="en-US" altLang="en-US" sz="2800" dirty="0"/>
              <a:t> Gifts to charity</a:t>
            </a:r>
          </a:p>
          <a:p>
            <a:r>
              <a:rPr lang="en-US" altLang="en-US" sz="2800" dirty="0"/>
              <a:t> Job expenses </a:t>
            </a:r>
          </a:p>
          <a:p>
            <a:r>
              <a:rPr lang="en-US" altLang="en-US" sz="2800" dirty="0"/>
              <a:t> Miscellaneous expenses</a:t>
            </a:r>
          </a:p>
          <a:p>
            <a:r>
              <a:rPr lang="en-US" altLang="en-US" sz="2800" dirty="0"/>
              <a:t> Casualty &amp; theft losses – </a:t>
            </a:r>
            <a:r>
              <a:rPr lang="en-US" altLang="en-US" sz="2800" dirty="0">
                <a:solidFill>
                  <a:srgbClr val="FF0000"/>
                </a:solidFill>
              </a:rPr>
              <a:t>Out Of Scope</a:t>
            </a:r>
          </a:p>
          <a:p>
            <a:endParaRPr lang="en-US" altLang="en-US" dirty="0"/>
          </a:p>
        </p:txBody>
      </p:sp>
      <p:pic>
        <p:nvPicPr>
          <p:cNvPr id="739333"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781800" y="5638800"/>
            <a:ext cx="240948" cy="2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dirty="0"/>
          </a:p>
        </p:txBody>
      </p:sp>
    </p:spTree>
    <p:extLst>
      <p:ext uri="{BB962C8B-B14F-4D97-AF65-F5344CB8AC3E}">
        <p14:creationId xmlns:p14="http://schemas.microsoft.com/office/powerpoint/2010/main" val="6826337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8"/>
          <p:cNvSpPr>
            <a:spLocks noGrp="1" noChangeArrowheads="1"/>
          </p:cNvSpPr>
          <p:nvPr>
            <p:ph type="title"/>
          </p:nvPr>
        </p:nvSpPr>
        <p:spPr/>
        <p:txBody>
          <a:bodyPr>
            <a:normAutofit/>
          </a:bodyPr>
          <a:lstStyle/>
          <a:p>
            <a:r>
              <a:rPr lang="en-US" altLang="en-US"/>
              <a:t>Amount of Property Taxes to Claim on NJ Return</a:t>
            </a:r>
            <a:endParaRPr lang="en-US" altLang="en-US" dirty="0"/>
          </a:p>
        </p:txBody>
      </p:sp>
      <p:sp>
        <p:nvSpPr>
          <p:cNvPr id="290820" name="Content Placeholder 5"/>
          <p:cNvSpPr>
            <a:spLocks noGrp="1"/>
          </p:cNvSpPr>
          <p:nvPr>
            <p:ph idx="1"/>
          </p:nvPr>
        </p:nvSpPr>
        <p:spPr/>
        <p:txBody>
          <a:bodyPr>
            <a:normAutofit/>
          </a:bodyPr>
          <a:lstStyle/>
          <a:p>
            <a:r>
              <a:rPr lang="en-US" altLang="en-US" dirty="0"/>
              <a:t> </a:t>
            </a:r>
            <a:r>
              <a:rPr lang="en-US" altLang="en-US" sz="3000" dirty="0"/>
              <a:t>Property Tax Reimbursement (PTR) recipients (explained more in future slides)</a:t>
            </a:r>
          </a:p>
          <a:p>
            <a:pPr lvl="1"/>
            <a:r>
              <a:rPr lang="en-US" altLang="en-US" dirty="0"/>
              <a:t> </a:t>
            </a:r>
            <a:r>
              <a:rPr lang="en-US" altLang="en-US" sz="2400" dirty="0"/>
              <a:t>Use base year amount</a:t>
            </a:r>
          </a:p>
          <a:p>
            <a:pPr lvl="2"/>
            <a:r>
              <a:rPr lang="en-US" altLang="en-US" dirty="0"/>
              <a:t> </a:t>
            </a:r>
            <a:r>
              <a:rPr lang="en-US" altLang="en-US" sz="2100" dirty="0"/>
              <a:t>PTR-1 filers – Line 14</a:t>
            </a:r>
          </a:p>
          <a:p>
            <a:pPr lvl="2"/>
            <a:r>
              <a:rPr lang="en-US" altLang="en-US" sz="2100" dirty="0"/>
              <a:t> PTR-2 filers – Line 10</a:t>
            </a:r>
          </a:p>
          <a:p>
            <a:r>
              <a:rPr lang="en-US" altLang="en-US" dirty="0"/>
              <a:t> </a:t>
            </a:r>
            <a:r>
              <a:rPr lang="en-US" altLang="en-US" sz="3000" dirty="0"/>
              <a:t>All other taxpayers</a:t>
            </a:r>
          </a:p>
          <a:p>
            <a:pPr lvl="1"/>
            <a:r>
              <a:rPr lang="en-US" altLang="en-US" dirty="0"/>
              <a:t> </a:t>
            </a:r>
            <a:r>
              <a:rPr lang="en-US" altLang="en-US" sz="2400" dirty="0"/>
              <a:t>Use amount of taxes on main home claimed on Federal Sch A Line 6</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6858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30</a:t>
            </a:fld>
            <a:endParaRPr lang="en-US" dirty="0"/>
          </a:p>
        </p:txBody>
      </p:sp>
    </p:spTree>
    <p:extLst>
      <p:ext uri="{BB962C8B-B14F-4D97-AF65-F5344CB8AC3E}">
        <p14:creationId xmlns:p14="http://schemas.microsoft.com/office/powerpoint/2010/main" val="60790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rmAutofit/>
          </a:bodyPr>
          <a:lstStyle/>
          <a:p>
            <a:r>
              <a:rPr lang="en-US" altLang="en-US" dirty="0"/>
              <a:t>Source Documents for NJ Property Tax Amounts</a:t>
            </a:r>
          </a:p>
        </p:txBody>
      </p:sp>
      <p:sp>
        <p:nvSpPr>
          <p:cNvPr id="292867" name="Content Placeholder 2"/>
          <p:cNvSpPr>
            <a:spLocks noGrp="1"/>
          </p:cNvSpPr>
          <p:nvPr>
            <p:ph idx="1"/>
          </p:nvPr>
        </p:nvSpPr>
        <p:spPr>
          <a:xfrm>
            <a:off x="762000" y="1524000"/>
            <a:ext cx="8077200" cy="4800600"/>
          </a:xfrm>
        </p:spPr>
        <p:txBody>
          <a:bodyPr>
            <a:normAutofit fontScale="70000" lnSpcReduction="20000"/>
          </a:bodyPr>
          <a:lstStyle/>
          <a:p>
            <a:r>
              <a:rPr lang="en-US" altLang="en-US" dirty="0"/>
              <a:t> </a:t>
            </a:r>
            <a:r>
              <a:rPr lang="en-US" altLang="en-US" sz="3700" dirty="0"/>
              <a:t>Property tax bills (if not PTR recipient)</a:t>
            </a:r>
          </a:p>
          <a:p>
            <a:pPr lvl="1">
              <a:buSzPct val="90000"/>
            </a:pPr>
            <a:r>
              <a:rPr lang="en-US" altLang="en-US" dirty="0"/>
              <a:t> Use taxes after subtracting </a:t>
            </a:r>
          </a:p>
          <a:p>
            <a:pPr lvl="2">
              <a:buSzPct val="90000"/>
            </a:pPr>
            <a:r>
              <a:rPr lang="en-US" altLang="en-US" dirty="0"/>
              <a:t> Deductions for Senior Citizens &amp; Veterans</a:t>
            </a:r>
          </a:p>
          <a:p>
            <a:pPr lvl="2">
              <a:buSzPct val="90000"/>
            </a:pPr>
            <a:r>
              <a:rPr lang="en-US" altLang="en-US" dirty="0"/>
              <a:t> Exemption for Disabled Veterans</a:t>
            </a:r>
          </a:p>
          <a:p>
            <a:pPr lvl="1">
              <a:buSzPct val="90000"/>
              <a:buFont typeface="Wingdings" panose="05000000000000000000" pitchFamily="2" charset="2"/>
              <a:buNone/>
            </a:pPr>
            <a:r>
              <a:rPr lang="en-US" altLang="en-US" dirty="0"/>
              <a:t>    but include Homestead Benefit amount</a:t>
            </a:r>
          </a:p>
          <a:p>
            <a:r>
              <a:rPr lang="en-US" altLang="en-US" sz="2800" dirty="0"/>
              <a:t> </a:t>
            </a:r>
            <a:r>
              <a:rPr lang="en-US" altLang="en-US" sz="3400" dirty="0"/>
              <a:t>Green Property Taxes postcard shows taxes billed to taxpayer, which includes Homestead Benefit paid by NJ (use as is) (if not PTR recipient)</a:t>
            </a:r>
          </a:p>
          <a:p>
            <a:r>
              <a:rPr lang="en-US" altLang="en-US" sz="3400" dirty="0"/>
              <a:t> PTR application for PTR base year amounts (if PTR recipient)</a:t>
            </a:r>
          </a:p>
          <a:p>
            <a:r>
              <a:rPr lang="en-US" altLang="en-US" sz="3400" dirty="0"/>
              <a:t> May need to enter appropriate percentages to determine correct amounts to claim if property has multiple owners or multiple units</a:t>
            </a:r>
          </a:p>
          <a:p>
            <a:r>
              <a:rPr lang="en-US" altLang="en-US" sz="3400" dirty="0"/>
              <a:t> May also need to calculate correct property tax amount to claim if taxpayer lived in multiple main homes during different parts of tax year</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31</a:t>
            </a:fld>
            <a:endParaRPr lang="en-US" dirty="0"/>
          </a:p>
        </p:txBody>
      </p:sp>
    </p:spTree>
    <p:extLst>
      <p:ext uri="{BB962C8B-B14F-4D97-AF65-F5344CB8AC3E}">
        <p14:creationId xmlns:p14="http://schemas.microsoft.com/office/powerpoint/2010/main" val="2707674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Autofit/>
          </a:bodyPr>
          <a:lstStyle/>
          <a:p>
            <a:r>
              <a:rPr lang="en-US" altLang="en-US" sz="3600"/>
              <a:t>Property Tax Credit for Homeowners and Tenants Not Required to File a NJ 1040</a:t>
            </a:r>
            <a:endParaRPr lang="en-US" altLang="en-US" sz="3600" dirty="0"/>
          </a:p>
        </p:txBody>
      </p:sp>
      <p:sp>
        <p:nvSpPr>
          <p:cNvPr id="292867" name="Content Placeholder 2"/>
          <p:cNvSpPr>
            <a:spLocks noGrp="1"/>
          </p:cNvSpPr>
          <p:nvPr>
            <p:ph idx="1"/>
          </p:nvPr>
        </p:nvSpPr>
        <p:spPr>
          <a:xfrm>
            <a:off x="584200" y="1524000"/>
            <a:ext cx="8255000" cy="4800600"/>
          </a:xfrm>
        </p:spPr>
        <p:txBody>
          <a:bodyPr>
            <a:normAutofit/>
          </a:bodyPr>
          <a:lstStyle/>
          <a:p>
            <a:r>
              <a:rPr lang="en-US" altLang="en-US" dirty="0"/>
              <a:t> </a:t>
            </a:r>
            <a:r>
              <a:rPr lang="en-US" altLang="en-US" sz="2800" dirty="0"/>
              <a:t>Taxpayers who do not have to file a NJ tax return  may still qualify for a $50 property tax credit ($25 if taxpayer and spouse file separate returns but maintain same principal residence) if they meet the following requirements:</a:t>
            </a:r>
          </a:p>
          <a:p>
            <a:pPr lvl="1"/>
            <a:r>
              <a:rPr lang="en-US" altLang="en-US" dirty="0"/>
              <a:t> </a:t>
            </a:r>
            <a:r>
              <a:rPr lang="en-US" altLang="en-US" sz="2400" dirty="0"/>
              <a:t>65 and older OR blind OR disabled as of 12/31</a:t>
            </a:r>
          </a:p>
          <a:p>
            <a:pPr lvl="1"/>
            <a:r>
              <a:rPr lang="en-US" altLang="en-US" sz="2400" dirty="0"/>
              <a:t> Gross income on NJ 1040 Line 28 is under NJ filing threshold of $20K ($10K if filing Single or Married Filing Separately)</a:t>
            </a:r>
          </a:p>
          <a:p>
            <a:pPr lvl="1"/>
            <a:r>
              <a:rPr lang="en-US" altLang="en-US" sz="2400" dirty="0"/>
              <a:t> Meet general eligibility requirements for a property tax credit discussed earlier </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dirty="0"/>
          </a:p>
        </p:txBody>
      </p:sp>
    </p:spTree>
    <p:extLst>
      <p:ext uri="{BB962C8B-B14F-4D97-AF65-F5344CB8AC3E}">
        <p14:creationId xmlns:p14="http://schemas.microsoft.com/office/powerpoint/2010/main" val="60498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609600" y="277813"/>
            <a:ext cx="8229600" cy="1143000"/>
          </a:xfrm>
        </p:spPr>
        <p:txBody>
          <a:bodyPr>
            <a:noAutofit/>
          </a:bodyPr>
          <a:lstStyle/>
          <a:p>
            <a:r>
              <a:rPr lang="en-US" altLang="en-US" sz="3400"/>
              <a:t>Property Tax Credit for Homeowners and Tenants Not Required to File a NJ 1040</a:t>
            </a:r>
            <a:endParaRPr lang="en-US" altLang="en-US" sz="1600" dirty="0"/>
          </a:p>
        </p:txBody>
      </p:sp>
      <p:sp>
        <p:nvSpPr>
          <p:cNvPr id="292867" name="Content Placeholder 2"/>
          <p:cNvSpPr>
            <a:spLocks noGrp="1"/>
          </p:cNvSpPr>
          <p:nvPr>
            <p:ph idx="1"/>
          </p:nvPr>
        </p:nvSpPr>
        <p:spPr>
          <a:xfrm>
            <a:off x="571500" y="1524000"/>
            <a:ext cx="8267700" cy="4800600"/>
          </a:xfrm>
        </p:spPr>
        <p:txBody>
          <a:bodyPr>
            <a:normAutofit lnSpcReduction="10000"/>
          </a:bodyPr>
          <a:lstStyle/>
          <a:p>
            <a:r>
              <a:rPr lang="en-US" altLang="en-US" dirty="0"/>
              <a:t> Taxpayer who was a homeowner on October 1 and filed for a Homestead Benefit</a:t>
            </a:r>
          </a:p>
          <a:p>
            <a:pPr lvl="1"/>
            <a:r>
              <a:rPr lang="en-US" altLang="en-US" dirty="0"/>
              <a:t> Answer YES to homeowner question on </a:t>
            </a:r>
            <a:r>
              <a:rPr lang="en-US" altLang="en-US" dirty="0">
                <a:solidFill>
                  <a:schemeClr val="accent4"/>
                </a:solidFill>
              </a:rPr>
              <a:t>State Section \ Edit \ Enter Myself \ Credits \ </a:t>
            </a:r>
            <a:r>
              <a:rPr lang="en-US" dirty="0">
                <a:solidFill>
                  <a:schemeClr val="accent4"/>
                </a:solidFill>
              </a:rPr>
              <a:t>Property Tax Credit/Deduction</a:t>
            </a:r>
          </a:p>
          <a:p>
            <a:pPr lvl="1"/>
            <a:r>
              <a:rPr lang="en-US" altLang="en-US" dirty="0">
                <a:solidFill>
                  <a:schemeClr val="accent4"/>
                </a:solidFill>
              </a:rPr>
              <a:t> Taxpayer will receive an extra $50, along with Homestead Benefit, as credit on property tax bill</a:t>
            </a:r>
          </a:p>
          <a:p>
            <a:pPr lvl="2"/>
            <a:r>
              <a:rPr lang="en-US" altLang="en-US" dirty="0">
                <a:solidFill>
                  <a:schemeClr val="accent4"/>
                </a:solidFill>
              </a:rPr>
              <a:t>TaxSlayer will not populate $50 credit on NJ 1040 Line 49</a:t>
            </a:r>
          </a:p>
          <a:p>
            <a:r>
              <a:rPr lang="en-US" altLang="en-US" dirty="0"/>
              <a:t> Not eligible for Homestead Benefit because not a homeowner on October 1 or was tenant</a:t>
            </a:r>
          </a:p>
          <a:p>
            <a:pPr lvl="1"/>
            <a:r>
              <a:rPr lang="en-US" altLang="en-US" dirty="0"/>
              <a:t> Answer NO to homeowner question on </a:t>
            </a:r>
            <a:r>
              <a:rPr lang="en-US" altLang="en-US" dirty="0">
                <a:solidFill>
                  <a:schemeClr val="accent4"/>
                </a:solidFill>
              </a:rPr>
              <a:t>State Section \ Edit \ Enter Myself \ Credits \ </a:t>
            </a:r>
            <a:r>
              <a:rPr lang="en-US" dirty="0">
                <a:solidFill>
                  <a:schemeClr val="accent4"/>
                </a:solidFill>
              </a:rPr>
              <a:t>Property Tax Credit/ Deduction</a:t>
            </a:r>
          </a:p>
          <a:p>
            <a:pPr lvl="1"/>
            <a:r>
              <a:rPr lang="en-US" altLang="en-US" dirty="0">
                <a:solidFill>
                  <a:schemeClr val="accent4"/>
                </a:solidFill>
              </a:rPr>
              <a:t> TaxSlayer will populate $50 credit on NJ 1040 Line 49</a:t>
            </a:r>
          </a:p>
          <a:p>
            <a:pPr lvl="1"/>
            <a:r>
              <a:rPr lang="en-US" altLang="en-US" dirty="0">
                <a:solidFill>
                  <a:schemeClr val="accent4"/>
                </a:solidFill>
              </a:rPr>
              <a:t> If preferred, taxpayer can file NJ 1040-H and not file NJ 1040 </a:t>
            </a:r>
          </a:p>
          <a:p>
            <a:pPr lvl="2"/>
            <a:r>
              <a:rPr lang="en-US" altLang="en-US" dirty="0">
                <a:solidFill>
                  <a:schemeClr val="accent4"/>
                </a:solidFill>
              </a:rPr>
              <a:t> Do </a:t>
            </a:r>
            <a:r>
              <a:rPr lang="en-US" altLang="en-US" u="sng" dirty="0">
                <a:solidFill>
                  <a:schemeClr val="accent4"/>
                </a:solidFill>
              </a:rPr>
              <a:t>not</a:t>
            </a:r>
            <a:r>
              <a:rPr lang="en-US" altLang="en-US" dirty="0">
                <a:solidFill>
                  <a:schemeClr val="accent4"/>
                </a:solidFill>
              </a:rPr>
              <a:t> claim $50 credit on both NJ 1040 and 1040-H</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33799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dirty="0"/>
          </a:p>
        </p:txBody>
      </p:sp>
      <p:pic>
        <p:nvPicPr>
          <p:cNvPr id="8" name="Picture 7" descr="NJ TaxSlayer" title="NJ TaxSlayer"/>
          <p:cNvPicPr>
            <a:picLocks noChangeAspect="1"/>
          </p:cNvPicPr>
          <p:nvPr/>
        </p:nvPicPr>
        <p:blipFill>
          <a:blip r:embed="rId4" cstate="print"/>
          <a:stretch>
            <a:fillRect/>
          </a:stretch>
        </p:blipFill>
        <p:spPr>
          <a:xfrm rot="183532">
            <a:off x="0" y="1155637"/>
            <a:ext cx="612648" cy="163373"/>
          </a:xfrm>
          <a:prstGeom prst="rect">
            <a:avLst/>
          </a:prstGeom>
        </p:spPr>
      </p:pic>
      <p:sp>
        <p:nvSpPr>
          <p:cNvPr id="9" name="TextBox 8" descr="NJ (cont'd)" title="NJ (cont'd)">
            <a:extLst>
              <a:ext uri="{FF2B5EF4-FFF2-40B4-BE49-F238E27FC236}">
                <a16:creationId xmlns:a16="http://schemas.microsoft.com/office/drawing/2014/main" id="{3DE5DE94-7113-43AE-9EFF-27E27168A333}"/>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44098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76402"/>
            <a:ext cx="7747000" cy="4724400"/>
          </a:xfrm>
          <a:prstGeom prst="rect">
            <a:avLst/>
          </a:prstGeom>
        </p:spPr>
      </p:pic>
      <p:sp>
        <p:nvSpPr>
          <p:cNvPr id="296963" name="Title 1"/>
          <p:cNvSpPr>
            <a:spLocks noGrp="1"/>
          </p:cNvSpPr>
          <p:nvPr>
            <p:ph type="title"/>
          </p:nvPr>
        </p:nvSpPr>
        <p:spPr/>
        <p:txBody>
          <a:bodyPr>
            <a:normAutofit fontScale="90000"/>
          </a:bodyPr>
          <a:lstStyle/>
          <a:p>
            <a:r>
              <a:rPr lang="en-US" altLang="en-US" sz="3800" dirty="0"/>
              <a:t>TS - Property Taxes on NJ Return</a:t>
            </a:r>
            <a:br>
              <a:rPr lang="en-US" altLang="en-US" sz="3800" dirty="0"/>
            </a:br>
            <a:r>
              <a:rPr lang="en-US" altLang="en-US" sz="2400" b="0" dirty="0">
                <a:solidFill>
                  <a:srgbClr val="0070C0"/>
                </a:solidFill>
              </a:rPr>
              <a:t>State Section \ Edit \ Enter Myself \ Credits \ </a:t>
            </a:r>
            <a:r>
              <a:rPr lang="en-US" sz="2400" b="0" dirty="0">
                <a:solidFill>
                  <a:srgbClr val="0070C0"/>
                </a:solidFill>
              </a:rPr>
              <a:t>Property Tax Credit/ Deduction</a:t>
            </a:r>
            <a:endParaRPr lang="en-US" altLang="en-US" sz="2400" b="0" dirty="0">
              <a:solidFill>
                <a:srgbClr val="0070C0"/>
              </a:solidFill>
            </a:endParaRPr>
          </a:p>
        </p:txBody>
      </p:sp>
      <p:sp>
        <p:nvSpPr>
          <p:cNvPr id="296965" name="Oval 5"/>
          <p:cNvSpPr>
            <a:spLocks noChangeArrowheads="1"/>
          </p:cNvSpPr>
          <p:nvPr/>
        </p:nvSpPr>
        <p:spPr bwMode="auto">
          <a:xfrm>
            <a:off x="6605516" y="3391368"/>
            <a:ext cx="651510" cy="25390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8" name="TextBox 7"/>
          <p:cNvSpPr txBox="1"/>
          <p:nvPr/>
        </p:nvSpPr>
        <p:spPr>
          <a:xfrm>
            <a:off x="1987417" y="3281536"/>
            <a:ext cx="4211320" cy="646331"/>
          </a:xfrm>
          <a:prstGeom prst="rect">
            <a:avLst/>
          </a:prstGeom>
          <a:solidFill>
            <a:schemeClr val="accent5">
              <a:lumMod val="75000"/>
            </a:schemeClr>
          </a:solidFill>
          <a:ln>
            <a:solidFill>
              <a:srgbClr val="001132"/>
            </a:solidFill>
          </a:ln>
        </p:spPr>
        <p:txBody>
          <a:bodyPr wrap="square">
            <a:spAutoFit/>
          </a:bodyPr>
          <a:lstStyle/>
          <a:p>
            <a:pPr eaLnBrk="1" fontAlgn="auto" hangingPunct="1">
              <a:spcBef>
                <a:spcPts val="0"/>
              </a:spcBef>
              <a:spcAft>
                <a:spcPts val="0"/>
              </a:spcAft>
              <a:defRPr/>
            </a:pPr>
            <a:r>
              <a:rPr lang="en-US" b="1" dirty="0">
                <a:ea typeface="+mn-ea"/>
                <a:cs typeface="Arial" panose="020B0604020202020204" pitchFamily="34" charset="0"/>
              </a:rPr>
              <a:t>Property taxes paid or 18% of rent/mobile home site fees paid</a:t>
            </a:r>
          </a:p>
        </p:txBody>
      </p:sp>
      <p:pic>
        <p:nvPicPr>
          <p:cNvPr id="15"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a:stCxn id="8" idx="3"/>
          </p:cNvCxnSpPr>
          <p:nvPr/>
        </p:nvCxnSpPr>
        <p:spPr bwMode="auto">
          <a:xfrm flipV="1">
            <a:off x="6198737" y="3555633"/>
            <a:ext cx="395216" cy="4906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a:xfrm>
            <a:off x="6781800" y="6553200"/>
            <a:ext cx="1905000" cy="304800"/>
          </a:xfrm>
        </p:spPr>
        <p:txBody>
          <a:bodyPr/>
          <a:lstStyle/>
          <a:p>
            <a:fld id="{251E97C6-B5EA-4059-8D5E-F0990EFE7977}" type="slidenum">
              <a:rPr lang="en-US" smtClean="0"/>
              <a:pPr/>
              <a:t>34</a:t>
            </a:fld>
            <a:endParaRPr lang="en-US" dirty="0"/>
          </a:p>
        </p:txBody>
      </p:sp>
      <p:pic>
        <p:nvPicPr>
          <p:cNvPr id="18" name="Picture 17" descr="NJ TaxSlayer" title="NJ TaxSlayer"/>
          <p:cNvPicPr>
            <a:picLocks noChangeAspect="1"/>
          </p:cNvPicPr>
          <p:nvPr/>
        </p:nvPicPr>
        <p:blipFill>
          <a:blip r:embed="rId5" cstate="print"/>
          <a:stretch>
            <a:fillRect/>
          </a:stretch>
        </p:blipFill>
        <p:spPr>
          <a:xfrm>
            <a:off x="0" y="914400"/>
            <a:ext cx="612648" cy="163373"/>
          </a:xfrm>
          <a:prstGeom prst="rect">
            <a:avLst/>
          </a:prstGeom>
        </p:spPr>
      </p:pic>
      <p:sp>
        <p:nvSpPr>
          <p:cNvPr id="14" name="TextBox 13"/>
          <p:cNvSpPr txBox="1"/>
          <p:nvPr/>
        </p:nvSpPr>
        <p:spPr>
          <a:xfrm>
            <a:off x="2627268" y="4339772"/>
            <a:ext cx="3583032" cy="369332"/>
          </a:xfrm>
          <a:prstGeom prst="rect">
            <a:avLst/>
          </a:prstGeom>
          <a:solidFill>
            <a:schemeClr val="accent5">
              <a:lumMod val="75000"/>
            </a:schemeClr>
          </a:solidFill>
        </p:spPr>
        <p:txBody>
          <a:bodyPr wrap="none" rtlCol="0">
            <a:spAutoFit/>
          </a:bodyPr>
          <a:lstStyle/>
          <a:p>
            <a:r>
              <a:rPr lang="en-US" b="1" dirty="0"/>
              <a:t>Homeowner on 10/1 of tax year</a:t>
            </a:r>
          </a:p>
        </p:txBody>
      </p:sp>
      <p:sp>
        <p:nvSpPr>
          <p:cNvPr id="16" name="Oval 5"/>
          <p:cNvSpPr>
            <a:spLocks noChangeArrowheads="1"/>
          </p:cNvSpPr>
          <p:nvPr/>
        </p:nvSpPr>
        <p:spPr bwMode="auto">
          <a:xfrm>
            <a:off x="6593953" y="4368599"/>
            <a:ext cx="436729" cy="38665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17" name="Straight Arrow Connector 16"/>
          <p:cNvCxnSpPr/>
          <p:nvPr/>
        </p:nvCxnSpPr>
        <p:spPr bwMode="auto">
          <a:xfrm>
            <a:off x="6213883" y="4524438"/>
            <a:ext cx="391633" cy="3513"/>
          </a:xfrm>
          <a:prstGeom prst="straightConnector1">
            <a:avLst/>
          </a:prstGeom>
          <a:noFill/>
          <a:ln w="38100" cap="flat" cmpd="sng" algn="ctr">
            <a:solidFill>
              <a:srgbClr val="FF0000"/>
            </a:solidFill>
            <a:prstDash val="solid"/>
            <a:round/>
            <a:headEnd type="none" w="med" len="med"/>
            <a:tailEnd type="triangle"/>
          </a:ln>
          <a:effectLst/>
        </p:spPr>
      </p:cxnSp>
      <p:sp>
        <p:nvSpPr>
          <p:cNvPr id="21" name="Oval 4"/>
          <p:cNvSpPr>
            <a:spLocks noChangeArrowheads="1"/>
          </p:cNvSpPr>
          <p:nvPr/>
        </p:nvSpPr>
        <p:spPr bwMode="auto">
          <a:xfrm>
            <a:off x="6605516" y="3074694"/>
            <a:ext cx="651510" cy="27635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2" name="TextBox 11"/>
          <p:cNvSpPr txBox="1"/>
          <p:nvPr/>
        </p:nvSpPr>
        <p:spPr>
          <a:xfrm>
            <a:off x="3808926" y="1916202"/>
            <a:ext cx="5143267" cy="646331"/>
          </a:xfrm>
          <a:prstGeom prst="rect">
            <a:avLst/>
          </a:prstGeom>
          <a:solidFill>
            <a:schemeClr val="accent5">
              <a:lumMod val="75000"/>
            </a:schemeClr>
          </a:solidFill>
          <a:ln>
            <a:solidFill>
              <a:srgbClr val="002060"/>
            </a:solidFill>
          </a:ln>
        </p:spPr>
        <p:txBody>
          <a:bodyPr wrap="none" rtlCol="0">
            <a:spAutoFit/>
          </a:bodyPr>
          <a:lstStyle/>
          <a:p>
            <a:r>
              <a:rPr lang="en-US" b="1" dirty="0"/>
              <a:t>If you answer No, TaxSlayer will not calculate</a:t>
            </a:r>
          </a:p>
          <a:p>
            <a:r>
              <a:rPr lang="en-US" b="1" dirty="0"/>
              <a:t>credit/deduction at all</a:t>
            </a:r>
          </a:p>
        </p:txBody>
      </p:sp>
      <p:cxnSp>
        <p:nvCxnSpPr>
          <p:cNvPr id="23" name="Straight Arrow Connector 22"/>
          <p:cNvCxnSpPr/>
          <p:nvPr/>
        </p:nvCxnSpPr>
        <p:spPr bwMode="auto">
          <a:xfrm>
            <a:off x="6593953" y="2566557"/>
            <a:ext cx="357126" cy="530263"/>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4140999" y="4852910"/>
            <a:ext cx="2018501" cy="369332"/>
          </a:xfrm>
          <a:prstGeom prst="rect">
            <a:avLst/>
          </a:prstGeom>
          <a:solidFill>
            <a:schemeClr val="accent5">
              <a:lumMod val="75000"/>
            </a:schemeClr>
          </a:solidFill>
          <a:ln>
            <a:solidFill>
              <a:srgbClr val="002060"/>
            </a:solidFill>
          </a:ln>
        </p:spPr>
        <p:txBody>
          <a:bodyPr wrap="none" rtlCol="0">
            <a:spAutoFit/>
          </a:bodyPr>
          <a:lstStyle/>
          <a:p>
            <a:r>
              <a:rPr lang="en-US" b="1" dirty="0"/>
              <a:t>For Block 164.05</a:t>
            </a:r>
          </a:p>
        </p:txBody>
      </p:sp>
      <p:cxnSp>
        <p:nvCxnSpPr>
          <p:cNvPr id="26" name="Straight Arrow Connector 25"/>
          <p:cNvCxnSpPr>
            <a:endCxn id="28" idx="2"/>
          </p:cNvCxnSpPr>
          <p:nvPr/>
        </p:nvCxnSpPr>
        <p:spPr bwMode="auto">
          <a:xfrm flipV="1">
            <a:off x="6132764" y="4870989"/>
            <a:ext cx="495593" cy="115733"/>
          </a:xfrm>
          <a:prstGeom prst="straightConnector1">
            <a:avLst/>
          </a:prstGeom>
          <a:noFill/>
          <a:ln w="38100" cap="flat" cmpd="sng" algn="ctr">
            <a:solidFill>
              <a:srgbClr val="FF0000"/>
            </a:solidFill>
            <a:prstDash val="solid"/>
            <a:round/>
            <a:headEnd type="none" w="med" len="med"/>
            <a:tailEnd type="triangle"/>
          </a:ln>
          <a:effectLst/>
        </p:spPr>
      </p:cxnSp>
      <p:sp>
        <p:nvSpPr>
          <p:cNvPr id="28" name="Oval 4"/>
          <p:cNvSpPr>
            <a:spLocks noChangeArrowheads="1"/>
          </p:cNvSpPr>
          <p:nvPr/>
        </p:nvSpPr>
        <p:spPr bwMode="auto">
          <a:xfrm>
            <a:off x="6628357" y="4755256"/>
            <a:ext cx="402325" cy="23146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9" name="Oval 4"/>
          <p:cNvSpPr>
            <a:spLocks noChangeArrowheads="1"/>
          </p:cNvSpPr>
          <p:nvPr/>
        </p:nvSpPr>
        <p:spPr bwMode="auto">
          <a:xfrm>
            <a:off x="6628357" y="5010845"/>
            <a:ext cx="402325" cy="23146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0" name="Straight Arrow Connector 29"/>
          <p:cNvCxnSpPr>
            <a:endCxn id="29" idx="2"/>
          </p:cNvCxnSpPr>
          <p:nvPr/>
        </p:nvCxnSpPr>
        <p:spPr bwMode="auto">
          <a:xfrm>
            <a:off x="6159500" y="4997256"/>
            <a:ext cx="468857" cy="12932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94317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632460" y="1645920"/>
            <a:ext cx="7791450" cy="3817620"/>
          </a:xfrm>
          <a:prstGeom prst="rect">
            <a:avLst/>
          </a:prstGeom>
          <a:noFill/>
          <a:ln w="9525">
            <a:noFill/>
            <a:miter lim="800000"/>
            <a:headEnd/>
            <a:tailEnd/>
          </a:ln>
        </p:spPr>
      </p:pic>
      <p:sp>
        <p:nvSpPr>
          <p:cNvPr id="296963" name="Title 1"/>
          <p:cNvSpPr>
            <a:spLocks noGrp="1"/>
          </p:cNvSpPr>
          <p:nvPr>
            <p:ph type="title"/>
          </p:nvPr>
        </p:nvSpPr>
        <p:spPr/>
        <p:txBody>
          <a:bodyPr>
            <a:normAutofit fontScale="90000"/>
          </a:bodyPr>
          <a:lstStyle/>
          <a:p>
            <a:r>
              <a:rPr lang="en-US" altLang="en-US" sz="3800" dirty="0"/>
              <a:t>TS - Property Taxes on NJ Return</a:t>
            </a:r>
            <a:br>
              <a:rPr lang="en-US" altLang="en-US" sz="3800" dirty="0"/>
            </a:br>
            <a:r>
              <a:rPr lang="en-US" altLang="en-US" sz="2700" dirty="0">
                <a:solidFill>
                  <a:srgbClr val="0070C0"/>
                </a:solidFill>
              </a:rPr>
              <a:t>State Section \ Edit \ Enter Myself \ Credits \ Property Tax Credit/ Deduction</a:t>
            </a:r>
            <a:endParaRPr lang="en-US" altLang="en-US" sz="2400" b="0" dirty="0">
              <a:solidFill>
                <a:srgbClr val="0070C0"/>
              </a:solidFill>
            </a:endParaRPr>
          </a:p>
        </p:txBody>
      </p:sp>
      <p:sp>
        <p:nvSpPr>
          <p:cNvPr id="296965" name="Oval 5"/>
          <p:cNvSpPr>
            <a:spLocks noChangeArrowheads="1"/>
          </p:cNvSpPr>
          <p:nvPr/>
        </p:nvSpPr>
        <p:spPr bwMode="auto">
          <a:xfrm>
            <a:off x="6819901" y="3771900"/>
            <a:ext cx="694803" cy="39749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8" name="TextBox 7"/>
          <p:cNvSpPr txBox="1"/>
          <p:nvPr/>
        </p:nvSpPr>
        <p:spPr>
          <a:xfrm>
            <a:off x="3832860" y="3649980"/>
            <a:ext cx="1459230" cy="369332"/>
          </a:xfrm>
          <a:prstGeom prst="rect">
            <a:avLst/>
          </a:prstGeom>
          <a:solidFill>
            <a:schemeClr val="accent5">
              <a:lumMod val="75000"/>
            </a:schemeClr>
          </a:solidFill>
          <a:ln>
            <a:solidFill>
              <a:srgbClr val="001132"/>
            </a:solidFill>
          </a:ln>
        </p:spPr>
        <p:txBody>
          <a:bodyPr wrap="square">
            <a:spAutoFit/>
          </a:bodyPr>
          <a:lstStyle/>
          <a:p>
            <a:pPr eaLnBrk="1" fontAlgn="auto" hangingPunct="1">
              <a:spcBef>
                <a:spcPts val="0"/>
              </a:spcBef>
              <a:spcAft>
                <a:spcPts val="0"/>
              </a:spcAft>
              <a:defRPr/>
            </a:pPr>
            <a:r>
              <a:rPr lang="en-US" b="1" dirty="0">
                <a:ea typeface="+mn-ea"/>
                <a:cs typeface="Arial" panose="020B0604020202020204" pitchFamily="34" charset="0"/>
              </a:rPr>
              <a:t>Owner’s %</a:t>
            </a:r>
          </a:p>
        </p:txBody>
      </p:sp>
      <p:sp>
        <p:nvSpPr>
          <p:cNvPr id="9" name="TextBox 8"/>
          <p:cNvSpPr txBox="1"/>
          <p:nvPr/>
        </p:nvSpPr>
        <p:spPr>
          <a:xfrm>
            <a:off x="4084320" y="4983480"/>
            <a:ext cx="902811" cy="369332"/>
          </a:xfrm>
          <a:prstGeom prst="rect">
            <a:avLst/>
          </a:prstGeom>
          <a:solidFill>
            <a:schemeClr val="accent5">
              <a:lumMod val="75000"/>
            </a:schemeClr>
          </a:solidFill>
          <a:ln>
            <a:solidFill>
              <a:srgbClr val="001132"/>
            </a:solidFill>
          </a:ln>
        </p:spPr>
        <p:txBody>
          <a:bodyPr wrap="none">
            <a:spAutoFit/>
          </a:bodyPr>
          <a:lstStyle/>
          <a:p>
            <a:pPr eaLnBrk="1" fontAlgn="auto" hangingPunct="1">
              <a:spcBef>
                <a:spcPts val="0"/>
              </a:spcBef>
              <a:spcAft>
                <a:spcPts val="0"/>
              </a:spcAft>
              <a:defRPr/>
            </a:pPr>
            <a:r>
              <a:rPr lang="en-US" b="1" dirty="0">
                <a:ea typeface="+mn-ea"/>
                <a:cs typeface="Arial" panose="020B0604020202020204" pitchFamily="34" charset="0"/>
              </a:rPr>
              <a:t>Unit %</a:t>
            </a:r>
          </a:p>
        </p:txBody>
      </p:sp>
      <p:sp>
        <p:nvSpPr>
          <p:cNvPr id="20" name="TextBox 19"/>
          <p:cNvSpPr txBox="1"/>
          <p:nvPr/>
        </p:nvSpPr>
        <p:spPr>
          <a:xfrm>
            <a:off x="174811" y="5562600"/>
            <a:ext cx="8780929" cy="769441"/>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sz="2200" b="1" dirty="0">
                <a:latin typeface="Arial" charset="0"/>
                <a:cs typeface="Arial" charset="0"/>
              </a:rPr>
              <a:t>TaxSlayer determines if property tax deduction or credit is better &amp; populates on NJ 1040 Line 38 (deduction) or 49 (credit)</a:t>
            </a:r>
          </a:p>
        </p:txBody>
      </p:sp>
      <p:pic>
        <p:nvPicPr>
          <p:cNvPr id="15"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bwMode="auto">
          <a:xfrm flipV="1">
            <a:off x="5246370" y="3985389"/>
            <a:ext cx="1617084" cy="368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a:xfrm>
            <a:off x="3048000" y="5943600"/>
            <a:ext cx="3086100" cy="301625"/>
          </a:xfrm>
        </p:spPr>
        <p:txBody>
          <a:bodyPr/>
          <a:lstStyle/>
          <a:p>
            <a:r>
              <a:rPr lang="en-US"/>
              <a:t>NJ TAX TY2016 v1.2</a:t>
            </a:r>
            <a:endParaRPr lang="en-US" dirty="0"/>
          </a:p>
        </p:txBody>
      </p:sp>
      <p:sp>
        <p:nvSpPr>
          <p:cNvPr id="4" name="Slide Number Placeholder 3"/>
          <p:cNvSpPr>
            <a:spLocks noGrp="1"/>
          </p:cNvSpPr>
          <p:nvPr>
            <p:ph type="sldNum" sz="quarter" idx="11"/>
          </p:nvPr>
        </p:nvSpPr>
        <p:spPr>
          <a:xfrm>
            <a:off x="6781800" y="6553200"/>
            <a:ext cx="1905000" cy="304800"/>
          </a:xfrm>
        </p:spPr>
        <p:txBody>
          <a:bodyPr/>
          <a:lstStyle/>
          <a:p>
            <a:fld id="{251E97C6-B5EA-4059-8D5E-F0990EFE7977}" type="slidenum">
              <a:rPr lang="en-US" smtClean="0"/>
              <a:pPr/>
              <a:t>35</a:t>
            </a:fld>
            <a:endParaRPr lang="en-US" dirty="0"/>
          </a:p>
        </p:txBody>
      </p:sp>
      <p:pic>
        <p:nvPicPr>
          <p:cNvPr id="18" name="Picture 17" descr="NJ TaxSlayer" title="NJ TaxSlayer"/>
          <p:cNvPicPr>
            <a:picLocks noChangeAspect="1"/>
          </p:cNvPicPr>
          <p:nvPr/>
        </p:nvPicPr>
        <p:blipFill>
          <a:blip r:embed="rId5" cstate="print"/>
          <a:stretch>
            <a:fillRect/>
          </a:stretch>
        </p:blipFill>
        <p:spPr>
          <a:xfrm>
            <a:off x="0" y="914400"/>
            <a:ext cx="612648" cy="163373"/>
          </a:xfrm>
          <a:prstGeom prst="rect">
            <a:avLst/>
          </a:prstGeom>
        </p:spPr>
      </p:pic>
      <p:sp>
        <p:nvSpPr>
          <p:cNvPr id="25" name="Oval 4"/>
          <p:cNvSpPr>
            <a:spLocks noChangeArrowheads="1"/>
          </p:cNvSpPr>
          <p:nvPr/>
        </p:nvSpPr>
        <p:spPr bwMode="auto">
          <a:xfrm>
            <a:off x="6819901" y="4876800"/>
            <a:ext cx="694804" cy="4076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7" name="Straight Arrow Connector 26"/>
          <p:cNvCxnSpPr/>
          <p:nvPr/>
        </p:nvCxnSpPr>
        <p:spPr bwMode="auto">
          <a:xfrm flipV="1">
            <a:off x="5025488" y="5120640"/>
            <a:ext cx="1821082" cy="39886"/>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2651760" y="1725930"/>
            <a:ext cx="4544834" cy="369332"/>
          </a:xfrm>
          <a:prstGeom prst="rect">
            <a:avLst/>
          </a:prstGeom>
          <a:solidFill>
            <a:schemeClr val="accent5">
              <a:lumMod val="75000"/>
            </a:schemeClr>
          </a:solidFill>
          <a:ln>
            <a:solidFill>
              <a:srgbClr val="002060"/>
            </a:solidFill>
          </a:ln>
        </p:spPr>
        <p:txBody>
          <a:bodyPr wrap="none" rtlCol="0">
            <a:spAutoFit/>
          </a:bodyPr>
          <a:lstStyle/>
          <a:p>
            <a:r>
              <a:rPr lang="en-US" b="1" dirty="0"/>
              <a:t>Complete if multiple owners of property</a:t>
            </a:r>
          </a:p>
        </p:txBody>
      </p:sp>
      <p:sp>
        <p:nvSpPr>
          <p:cNvPr id="17" name="TextBox 16" descr="NJ (cont'd)" title="NJ (cont'd)">
            <a:extLst>
              <a:ext uri="{FF2B5EF4-FFF2-40B4-BE49-F238E27FC236}">
                <a16:creationId xmlns:a16="http://schemas.microsoft.com/office/drawing/2014/main" id="{7CB9E0FC-80CB-4B65-813D-D6D7094F9FC1}"/>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381001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Autofit/>
          </a:bodyPr>
          <a:lstStyle/>
          <a:p>
            <a:r>
              <a:rPr lang="en-US" altLang="en-US" sz="3600" dirty="0"/>
              <a:t>Additional Real Estate Items on NJ 1040</a:t>
            </a:r>
          </a:p>
        </p:txBody>
      </p:sp>
      <p:sp>
        <p:nvSpPr>
          <p:cNvPr id="292867" name="Content Placeholder 2"/>
          <p:cNvSpPr>
            <a:spLocks noGrp="1"/>
          </p:cNvSpPr>
          <p:nvPr>
            <p:ph idx="1"/>
          </p:nvPr>
        </p:nvSpPr>
        <p:spPr>
          <a:xfrm>
            <a:off x="762000" y="1524000"/>
            <a:ext cx="8077200" cy="4876800"/>
          </a:xfrm>
        </p:spPr>
        <p:txBody>
          <a:bodyPr>
            <a:normAutofit fontScale="62500" lnSpcReduction="20000"/>
          </a:bodyPr>
          <a:lstStyle/>
          <a:p>
            <a:r>
              <a:rPr lang="en-US" altLang="en-US" sz="4500" dirty="0"/>
              <a:t> Line 37a  Total Taxes Paid</a:t>
            </a:r>
          </a:p>
          <a:p>
            <a:pPr lvl="1"/>
            <a:r>
              <a:rPr lang="en-US" altLang="en-US" sz="3700" dirty="0"/>
              <a:t> </a:t>
            </a:r>
            <a:r>
              <a:rPr lang="en-US" altLang="en-US" sz="4200" dirty="0"/>
              <a:t>TaxSlayer transfers amount entered on Property Tax screen to NJ 1040 Line 37a as Total Taxes Paid.  If base year was entered for PTR recipient, this will not be the correct Total Taxes Paid for the current year</a:t>
            </a:r>
          </a:p>
          <a:p>
            <a:pPr lvl="1"/>
            <a:r>
              <a:rPr lang="en-US" altLang="en-US" sz="4200" dirty="0"/>
              <a:t> Therefore, should adjust Line 37a if PTR base year was used as amount of property taxes.  There is currently no way to make this adjustment in TaxSlayer</a:t>
            </a:r>
          </a:p>
          <a:p>
            <a:pPr lvl="2"/>
            <a:r>
              <a:rPr lang="en-US" altLang="en-US" sz="3400" dirty="0">
                <a:solidFill>
                  <a:srgbClr val="FF0000"/>
                </a:solidFill>
              </a:rPr>
              <a:t> </a:t>
            </a:r>
            <a:r>
              <a:rPr lang="en-US" altLang="en-US" sz="3500" dirty="0">
                <a:solidFill>
                  <a:schemeClr val="tx1">
                    <a:lumMod val="95000"/>
                    <a:lumOff val="5000"/>
                  </a:schemeClr>
                </a:solidFill>
              </a:rPr>
              <a:t>While the amount on Line 37a will be technically incorrect, it does not impact the bottom line taxes for a NJ taxpayer</a:t>
            </a:r>
            <a:endParaRPr lang="en-US" altLang="en-US" sz="3800" dirty="0">
              <a:solidFill>
                <a:srgbClr val="FF0000"/>
              </a:solidFill>
            </a:endParaRPr>
          </a:p>
          <a:p>
            <a:pPr>
              <a:buSzPct val="140000"/>
            </a:pPr>
            <a:r>
              <a:rPr lang="en-US" altLang="en-US" dirty="0"/>
              <a:t> </a:t>
            </a:r>
            <a:r>
              <a:rPr lang="en-US" altLang="en-US" sz="4500" dirty="0"/>
              <a:t>TaxSlayer populates block/lot info and municipality code on NJ 1040 Page 1 (not on Lines 37b and 37c)</a:t>
            </a:r>
          </a:p>
          <a:p>
            <a:pPr marL="0" indent="0">
              <a:buNone/>
            </a:pPr>
            <a:endParaRPr lang="en-US" altLang="en-US" sz="4500"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dirty="0"/>
          </a:p>
        </p:txBody>
      </p:sp>
      <p:pic>
        <p:nvPicPr>
          <p:cNvPr id="9" name="Picture 8" descr="NJ TaxSlayer" title="NJ TaxSlayer"/>
          <p:cNvPicPr>
            <a:picLocks noChangeAspect="1"/>
          </p:cNvPicPr>
          <p:nvPr/>
        </p:nvPicPr>
        <p:blipFill>
          <a:blip r:embed="rId4" cstate="print"/>
          <a:stretch>
            <a:fillRect/>
          </a:stretch>
        </p:blipFill>
        <p:spPr>
          <a:xfrm>
            <a:off x="0" y="1066800"/>
            <a:ext cx="612648" cy="163373"/>
          </a:xfrm>
          <a:prstGeom prst="rect">
            <a:avLst/>
          </a:prstGeom>
        </p:spPr>
      </p:pic>
    </p:spTree>
    <p:extLst>
      <p:ext uri="{BB962C8B-B14F-4D97-AF65-F5344CB8AC3E}">
        <p14:creationId xmlns:p14="http://schemas.microsoft.com/office/powerpoint/2010/main" val="1350974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628650" y="1663700"/>
            <a:ext cx="7867650" cy="4112259"/>
          </a:xfrm>
          <a:prstGeom prst="rect">
            <a:avLst/>
          </a:prstGeom>
        </p:spPr>
      </p:pic>
      <p:sp>
        <p:nvSpPr>
          <p:cNvPr id="325635" name="Title 1"/>
          <p:cNvSpPr>
            <a:spLocks noGrp="1"/>
          </p:cNvSpPr>
          <p:nvPr>
            <p:ph type="title"/>
          </p:nvPr>
        </p:nvSpPr>
        <p:spPr/>
        <p:txBody>
          <a:bodyPr>
            <a:noAutofit/>
          </a:bodyPr>
          <a:lstStyle/>
          <a:p>
            <a:r>
              <a:rPr lang="en-US" altLang="en-US" sz="3400" dirty="0"/>
              <a:t>TS - Property Taxes Paid – NJ 1040 Page 3 Lines 37A-C and Line 38</a:t>
            </a:r>
          </a:p>
        </p:txBody>
      </p:sp>
      <p:sp>
        <p:nvSpPr>
          <p:cNvPr id="6" name="TextBox 5"/>
          <p:cNvSpPr txBox="1"/>
          <p:nvPr/>
        </p:nvSpPr>
        <p:spPr>
          <a:xfrm>
            <a:off x="6167992" y="3387090"/>
            <a:ext cx="2976008"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solidFill>
                  <a:srgbClr val="001132"/>
                </a:solidFill>
                <a:latin typeface="Arial" charset="0"/>
                <a:cs typeface="Arial" charset="0"/>
              </a:rPr>
              <a:t>Total property taxes paid </a:t>
            </a:r>
          </a:p>
        </p:txBody>
      </p:sp>
      <p:sp>
        <p:nvSpPr>
          <p:cNvPr id="7" name="Oval 4"/>
          <p:cNvSpPr>
            <a:spLocks noChangeArrowheads="1"/>
          </p:cNvSpPr>
          <p:nvPr/>
        </p:nvSpPr>
        <p:spPr bwMode="auto">
          <a:xfrm>
            <a:off x="7600950" y="430911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sp>
        <p:nvSpPr>
          <p:cNvPr id="21" name="TextBox 20"/>
          <p:cNvSpPr txBox="1"/>
          <p:nvPr/>
        </p:nvSpPr>
        <p:spPr>
          <a:xfrm>
            <a:off x="4606290" y="5627370"/>
            <a:ext cx="2752677" cy="646331"/>
          </a:xfrm>
          <a:prstGeom prst="rect">
            <a:avLst/>
          </a:prstGeom>
          <a:solidFill>
            <a:schemeClr val="accent5">
              <a:lumMod val="75000"/>
            </a:schemeClr>
          </a:solidFill>
          <a:ln>
            <a:solidFill>
              <a:srgbClr val="001132"/>
            </a:solidFill>
          </a:ln>
        </p:spPr>
        <p:txBody>
          <a:bodyPr wrap="none" rtlCol="0">
            <a:spAutoFit/>
          </a:bodyPr>
          <a:lstStyle/>
          <a:p>
            <a:r>
              <a:rPr lang="en-US" b="1" dirty="0"/>
              <a:t>Property tax deduction;</a:t>
            </a:r>
          </a:p>
          <a:p>
            <a:r>
              <a:rPr lang="en-US" b="1" dirty="0"/>
              <a:t>Maximum of $10K</a:t>
            </a:r>
          </a:p>
        </p:txBody>
      </p:sp>
      <p:sp>
        <p:nvSpPr>
          <p:cNvPr id="22" name="Oval 4"/>
          <p:cNvSpPr>
            <a:spLocks noChangeArrowheads="1"/>
          </p:cNvSpPr>
          <p:nvPr/>
        </p:nvSpPr>
        <p:spPr bwMode="auto">
          <a:xfrm>
            <a:off x="925830" y="5040630"/>
            <a:ext cx="2651760" cy="3314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bwMode="auto">
          <a:xfrm flipH="1">
            <a:off x="7875270" y="3749040"/>
            <a:ext cx="11430" cy="548640"/>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V="1">
            <a:off x="7315200" y="5657850"/>
            <a:ext cx="331470" cy="8001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37</a:t>
            </a:fld>
            <a:endParaRPr lang="en-US" dirty="0"/>
          </a:p>
        </p:txBody>
      </p:sp>
      <p:sp>
        <p:nvSpPr>
          <p:cNvPr id="31" name="Oval 4"/>
          <p:cNvSpPr>
            <a:spLocks noChangeArrowheads="1"/>
          </p:cNvSpPr>
          <p:nvPr/>
        </p:nvSpPr>
        <p:spPr bwMode="auto">
          <a:xfrm>
            <a:off x="7661910" y="5394960"/>
            <a:ext cx="70104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pic>
        <p:nvPicPr>
          <p:cNvPr id="23" name="Picture 22"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26" name="Oval 4"/>
          <p:cNvSpPr>
            <a:spLocks noChangeArrowheads="1"/>
          </p:cNvSpPr>
          <p:nvPr/>
        </p:nvSpPr>
        <p:spPr bwMode="auto">
          <a:xfrm>
            <a:off x="884117" y="4674870"/>
            <a:ext cx="2716333" cy="3429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8" name="TextBox 37"/>
          <p:cNvSpPr txBox="1"/>
          <p:nvPr/>
        </p:nvSpPr>
        <p:spPr>
          <a:xfrm>
            <a:off x="628650" y="4057650"/>
            <a:ext cx="6545382" cy="646331"/>
          </a:xfrm>
          <a:prstGeom prst="rect">
            <a:avLst/>
          </a:prstGeom>
          <a:solidFill>
            <a:schemeClr val="accent5">
              <a:lumMod val="75000"/>
            </a:schemeClr>
          </a:solidFill>
          <a:ln>
            <a:solidFill>
              <a:srgbClr val="002060"/>
            </a:solidFill>
          </a:ln>
        </p:spPr>
        <p:txBody>
          <a:bodyPr wrap="none" rtlCol="0">
            <a:spAutoFit/>
          </a:bodyPr>
          <a:lstStyle/>
          <a:p>
            <a:r>
              <a:rPr lang="en-US" b="1" dirty="0"/>
              <a:t>Block/lot info &amp; municipality code not on Lines 37b &amp; 37c;</a:t>
            </a:r>
          </a:p>
          <a:p>
            <a:r>
              <a:rPr lang="en-US" b="1" dirty="0"/>
              <a:t>TaxSlayer populates on NJ 1040 Page 1</a:t>
            </a:r>
          </a:p>
        </p:txBody>
      </p:sp>
    </p:spTree>
    <p:extLst>
      <p:ext uri="{BB962C8B-B14F-4D97-AF65-F5344CB8AC3E}">
        <p14:creationId xmlns:p14="http://schemas.microsoft.com/office/powerpoint/2010/main" val="187109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2" grpId="0" animBg="1" autoUpdateAnimBg="0"/>
      <p:bldP spid="3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609600" y="1649416"/>
            <a:ext cx="7772400" cy="4522784"/>
          </a:xfrm>
          <a:prstGeom prst="rect">
            <a:avLst/>
          </a:prstGeom>
        </p:spPr>
      </p:pic>
      <p:sp>
        <p:nvSpPr>
          <p:cNvPr id="325635" name="Title 1"/>
          <p:cNvSpPr>
            <a:spLocks noGrp="1"/>
          </p:cNvSpPr>
          <p:nvPr>
            <p:ph type="title"/>
          </p:nvPr>
        </p:nvSpPr>
        <p:spPr/>
        <p:txBody>
          <a:bodyPr>
            <a:noAutofit/>
          </a:bodyPr>
          <a:lstStyle/>
          <a:p>
            <a:r>
              <a:rPr lang="en-US" altLang="en-US" sz="3400" dirty="0"/>
              <a:t>TS – NJ 1040 Page 1</a:t>
            </a:r>
          </a:p>
        </p:txBody>
      </p:sp>
      <p:sp>
        <p:nvSpPr>
          <p:cNvPr id="6" name="TextBox 5"/>
          <p:cNvSpPr txBox="1"/>
          <p:nvPr/>
        </p:nvSpPr>
        <p:spPr>
          <a:xfrm>
            <a:off x="5024992" y="3649980"/>
            <a:ext cx="2121093"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solidFill>
                  <a:srgbClr val="001132"/>
                </a:solidFill>
                <a:latin typeface="Arial" charset="0"/>
                <a:cs typeface="Arial" charset="0"/>
              </a:rPr>
              <a:t>Municipality code</a:t>
            </a:r>
          </a:p>
        </p:txBody>
      </p:sp>
      <p:sp>
        <p:nvSpPr>
          <p:cNvPr id="7" name="Oval 4"/>
          <p:cNvSpPr>
            <a:spLocks noChangeArrowheads="1"/>
          </p:cNvSpPr>
          <p:nvPr/>
        </p:nvSpPr>
        <p:spPr bwMode="auto">
          <a:xfrm>
            <a:off x="5634990" y="4080510"/>
            <a:ext cx="762000" cy="42291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sp>
        <p:nvSpPr>
          <p:cNvPr id="22" name="Oval 4"/>
          <p:cNvSpPr>
            <a:spLocks noChangeArrowheads="1"/>
          </p:cNvSpPr>
          <p:nvPr/>
        </p:nvSpPr>
        <p:spPr bwMode="auto">
          <a:xfrm>
            <a:off x="582930" y="5840730"/>
            <a:ext cx="2651760" cy="3314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38</a:t>
            </a:fld>
            <a:endParaRPr lang="en-US" dirty="0"/>
          </a:p>
        </p:txBody>
      </p:sp>
      <p:pic>
        <p:nvPicPr>
          <p:cNvPr id="23" name="Picture 22"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38" name="TextBox 37"/>
          <p:cNvSpPr txBox="1"/>
          <p:nvPr/>
        </p:nvSpPr>
        <p:spPr>
          <a:xfrm>
            <a:off x="788670" y="5440680"/>
            <a:ext cx="2185214" cy="369332"/>
          </a:xfrm>
          <a:prstGeom prst="rect">
            <a:avLst/>
          </a:prstGeom>
          <a:solidFill>
            <a:schemeClr val="accent5">
              <a:lumMod val="75000"/>
            </a:schemeClr>
          </a:solidFill>
          <a:ln>
            <a:solidFill>
              <a:srgbClr val="002060"/>
            </a:solidFill>
          </a:ln>
        </p:spPr>
        <p:txBody>
          <a:bodyPr wrap="none" rtlCol="0">
            <a:spAutoFit/>
          </a:bodyPr>
          <a:lstStyle/>
          <a:p>
            <a:r>
              <a:rPr lang="en-US" b="1" dirty="0"/>
              <a:t>Block and lot info </a:t>
            </a:r>
          </a:p>
        </p:txBody>
      </p:sp>
    </p:spTree>
    <p:extLst>
      <p:ext uri="{BB962C8B-B14F-4D97-AF65-F5344CB8AC3E}">
        <p14:creationId xmlns:p14="http://schemas.microsoft.com/office/powerpoint/2010/main" val="2400084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normAutofit/>
          </a:bodyPr>
          <a:lstStyle/>
          <a:p>
            <a:r>
              <a:rPr lang="en-US" altLang="en-US" dirty="0"/>
              <a:t>Interest You Paid – Schedule A Lines </a:t>
            </a:r>
            <a:br>
              <a:rPr lang="en-US" altLang="en-US" dirty="0"/>
            </a:br>
            <a:r>
              <a:rPr lang="en-US" altLang="en-US" dirty="0"/>
              <a:t>10 - 14</a:t>
            </a:r>
          </a:p>
        </p:txBody>
      </p:sp>
      <p:sp>
        <p:nvSpPr>
          <p:cNvPr id="772099" name="Rectangle 3"/>
          <p:cNvSpPr>
            <a:spLocks noGrp="1" noChangeArrowheads="1"/>
          </p:cNvSpPr>
          <p:nvPr>
            <p:ph idx="1"/>
          </p:nvPr>
        </p:nvSpPr>
        <p:spPr>
          <a:xfrm>
            <a:off x="609600" y="1524000"/>
            <a:ext cx="8077200" cy="4800600"/>
          </a:xfrm>
        </p:spPr>
        <p:txBody>
          <a:bodyPr>
            <a:normAutofit lnSpcReduction="10000"/>
          </a:bodyPr>
          <a:lstStyle/>
          <a:p>
            <a:pPr>
              <a:lnSpc>
                <a:spcPct val="90000"/>
              </a:lnSpc>
            </a:pPr>
            <a:r>
              <a:rPr lang="en-US" altLang="en-US" sz="2800" dirty="0"/>
              <a:t> Home mortgage interest (includes Home Equity loan interest) </a:t>
            </a:r>
          </a:p>
          <a:p>
            <a:pPr lvl="1">
              <a:lnSpc>
                <a:spcPct val="90000"/>
              </a:lnSpc>
            </a:pPr>
            <a:r>
              <a:rPr lang="en-US" altLang="en-US" sz="2400" dirty="0"/>
              <a:t> Line 10 – Interest/Points from Form 1098</a:t>
            </a:r>
          </a:p>
          <a:p>
            <a:pPr lvl="1">
              <a:lnSpc>
                <a:spcPct val="90000"/>
              </a:lnSpc>
            </a:pPr>
            <a:r>
              <a:rPr lang="en-US" altLang="en-US" sz="2400" dirty="0"/>
              <a:t> Line 11 – Interest if no Form 1098</a:t>
            </a:r>
          </a:p>
          <a:p>
            <a:pPr lvl="1">
              <a:lnSpc>
                <a:spcPct val="90000"/>
              </a:lnSpc>
            </a:pPr>
            <a:r>
              <a:rPr lang="en-US" altLang="en-US" sz="2400" dirty="0"/>
              <a:t> Line 12 – Points not reported on Form 1098</a:t>
            </a:r>
          </a:p>
          <a:p>
            <a:pPr lvl="1">
              <a:lnSpc>
                <a:spcPct val="90000"/>
              </a:lnSpc>
            </a:pPr>
            <a:r>
              <a:rPr lang="en-US" altLang="en-US" sz="2400" dirty="0"/>
              <a:t> Line 13 – </a:t>
            </a:r>
            <a:r>
              <a:rPr lang="en-US" altLang="en-US" sz="2400" b="1" dirty="0"/>
              <a:t>Qualified</a:t>
            </a:r>
            <a:r>
              <a:rPr lang="en-US" altLang="en-US" sz="2400" dirty="0"/>
              <a:t> Mortgage Insurance Premium</a:t>
            </a:r>
          </a:p>
          <a:p>
            <a:pPr lvl="2">
              <a:lnSpc>
                <a:spcPct val="90000"/>
              </a:lnSpc>
            </a:pPr>
            <a:r>
              <a:rPr lang="en-US" altLang="en-US" sz="2000" dirty="0">
                <a:solidFill>
                  <a:srgbClr val="FF0000"/>
                </a:solidFill>
              </a:rPr>
              <a:t> Expired for 2017</a:t>
            </a:r>
          </a:p>
          <a:p>
            <a:pPr>
              <a:lnSpc>
                <a:spcPct val="90000"/>
              </a:lnSpc>
            </a:pPr>
            <a:r>
              <a:rPr lang="en-US" altLang="en-US" sz="2800" dirty="0"/>
              <a:t> Investment interest</a:t>
            </a:r>
          </a:p>
          <a:p>
            <a:pPr lvl="1">
              <a:lnSpc>
                <a:spcPct val="90000"/>
              </a:lnSpc>
            </a:pPr>
            <a:r>
              <a:rPr lang="en-US" altLang="en-US" sz="2400" dirty="0"/>
              <a:t> Line 14 (If Form 4952 is required, then </a:t>
            </a:r>
            <a:r>
              <a:rPr lang="en-US" altLang="en-US" sz="2400" dirty="0">
                <a:solidFill>
                  <a:srgbClr val="FF0000"/>
                </a:solidFill>
              </a:rPr>
              <a:t>Out Of Scope</a:t>
            </a:r>
            <a:r>
              <a:rPr lang="en-US" altLang="en-US" sz="2400" dirty="0"/>
              <a:t> – see Schedule A instructions)</a:t>
            </a:r>
          </a:p>
          <a:p>
            <a:pPr>
              <a:lnSpc>
                <a:spcPct val="90000"/>
              </a:lnSpc>
            </a:pPr>
            <a:r>
              <a:rPr lang="en-US" altLang="en-US" sz="2800" dirty="0"/>
              <a:t> Reverse mortgage interest</a:t>
            </a:r>
          </a:p>
          <a:p>
            <a:pPr lvl="1">
              <a:lnSpc>
                <a:spcPct val="90000"/>
              </a:lnSpc>
            </a:pPr>
            <a:r>
              <a:rPr lang="en-US" altLang="en-US" sz="2400" dirty="0"/>
              <a:t> No income tax consequences - ignore</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dirty="0"/>
          </a:p>
        </p:txBody>
      </p:sp>
    </p:spTree>
    <p:extLst>
      <p:ext uri="{BB962C8B-B14F-4D97-AF65-F5344CB8AC3E}">
        <p14:creationId xmlns:p14="http://schemas.microsoft.com/office/powerpoint/2010/main" val="16962046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Medical Expenses</a:t>
            </a:r>
            <a:br>
              <a:rPr lang="en-US" dirty="0"/>
            </a:br>
            <a:r>
              <a:rPr lang="en-US" dirty="0"/>
              <a:t>Itemized Deductions</a:t>
            </a:r>
          </a:p>
        </p:txBody>
      </p:sp>
      <p:sp>
        <p:nvSpPr>
          <p:cNvPr id="3" name="Content Placeholder 2"/>
          <p:cNvSpPr>
            <a:spLocks noGrp="1"/>
          </p:cNvSpPr>
          <p:nvPr>
            <p:ph idx="1"/>
          </p:nvPr>
        </p:nvSpPr>
        <p:spPr/>
        <p:txBody>
          <a:bodyPr>
            <a:normAutofit fontScale="92500" lnSpcReduction="10000"/>
          </a:bodyPr>
          <a:lstStyle/>
          <a:p>
            <a:r>
              <a:rPr lang="en-US" altLang="en-US" dirty="0"/>
              <a:t> </a:t>
            </a:r>
            <a:r>
              <a:rPr lang="en-US" altLang="en-US" sz="2800" dirty="0"/>
              <a:t>Always enter medical expenses on Schedule A (even if you are not sure the client will itemize deductions)</a:t>
            </a:r>
          </a:p>
          <a:p>
            <a:r>
              <a:rPr lang="en-US" altLang="en-US" sz="2800" dirty="0"/>
              <a:t> Taxpayers 65 or older can claim amount of medical expenses which exceeds 7.5% of AGI </a:t>
            </a:r>
            <a:r>
              <a:rPr lang="en-US" altLang="en-US" sz="2800" dirty="0">
                <a:solidFill>
                  <a:srgbClr val="FF0000"/>
                </a:solidFill>
              </a:rPr>
              <a:t>(grandfathered thru TY2016 – 10% in 2017)</a:t>
            </a:r>
          </a:p>
          <a:p>
            <a:pPr lvl="1"/>
            <a:r>
              <a:rPr lang="en-US" altLang="en-US" sz="2800" dirty="0"/>
              <a:t> TaxSlayer calculates</a:t>
            </a:r>
          </a:p>
          <a:p>
            <a:r>
              <a:rPr lang="en-US" altLang="en-US" sz="2800" dirty="0"/>
              <a:t> Taxpayer less than 65 years old can claim amount of medical expenses which exceeds 10% of AGI </a:t>
            </a:r>
          </a:p>
          <a:p>
            <a:pPr lvl="1"/>
            <a:r>
              <a:rPr lang="en-US" altLang="en-US" sz="2800" dirty="0"/>
              <a:t> TaxSlayer calculates</a:t>
            </a:r>
          </a:p>
          <a:p>
            <a:r>
              <a:rPr lang="en-US" altLang="en-US" sz="2800" dirty="0"/>
              <a:t> Medical expenses entered on Schedule A flow  to NJ return (if they exceed  2% of NJ Gross Income)</a:t>
            </a:r>
          </a:p>
          <a:p>
            <a:endParaRPr lang="en-US" sz="2800" dirty="0"/>
          </a:p>
        </p:txBody>
      </p:sp>
      <p:pic>
        <p:nvPicPr>
          <p:cNvPr id="12"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76226"/>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a:t>
            </a:fld>
            <a:endParaRPr lang="en-US" dirty="0"/>
          </a:p>
        </p:txBody>
      </p:sp>
      <p:pic>
        <p:nvPicPr>
          <p:cNvPr id="8" name="Picture 7" descr="NJ TaxSlayer" title="NJ TaxSlayer"/>
          <p:cNvPicPr>
            <a:picLocks noChangeAspect="1"/>
          </p:cNvPicPr>
          <p:nvPr/>
        </p:nvPicPr>
        <p:blipFill>
          <a:blip r:embed="rId4" cstate="print"/>
          <a:stretch>
            <a:fillRect/>
          </a:stretch>
        </p:blipFill>
        <p:spPr>
          <a:xfrm rot="21329879">
            <a:off x="-1" y="1073156"/>
            <a:ext cx="612648" cy="163373"/>
          </a:xfrm>
          <a:prstGeom prst="rect">
            <a:avLst/>
          </a:prstGeom>
        </p:spPr>
      </p:pic>
    </p:spTree>
    <p:extLst>
      <p:ext uri="{BB962C8B-B14F-4D97-AF65-F5344CB8AC3E}">
        <p14:creationId xmlns:p14="http://schemas.microsoft.com/office/powerpoint/2010/main" val="41902415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609600" y="1634490"/>
            <a:ext cx="7768590" cy="4503419"/>
          </a:xfrm>
          <a:prstGeom prst="rect">
            <a:avLst/>
          </a:prstGeom>
          <a:noFill/>
          <a:ln w="9525">
            <a:noFill/>
            <a:miter lim="800000"/>
            <a:headEnd/>
            <a:tailEnd/>
          </a:ln>
        </p:spPr>
      </p:pic>
      <p:sp>
        <p:nvSpPr>
          <p:cNvPr id="774147" name="Title 1"/>
          <p:cNvSpPr>
            <a:spLocks noGrp="1"/>
          </p:cNvSpPr>
          <p:nvPr>
            <p:ph type="title"/>
          </p:nvPr>
        </p:nvSpPr>
        <p:spPr>
          <a:xfrm>
            <a:off x="609600" y="277813"/>
            <a:ext cx="8282940" cy="1143000"/>
          </a:xfrm>
        </p:spPr>
        <p:txBody>
          <a:bodyPr>
            <a:normAutofit fontScale="90000"/>
          </a:bodyPr>
          <a:lstStyle/>
          <a:p>
            <a:r>
              <a:rPr lang="en-US" altLang="en-US" sz="2900" dirty="0"/>
              <a:t>TS – Interest/Points From Form 1098 – Schedule A Line 10</a:t>
            </a:r>
            <a:br>
              <a:rPr lang="en-US" altLang="en-US" dirty="0"/>
            </a:br>
            <a:r>
              <a:rPr lang="en-US" altLang="en-US" sz="2400" dirty="0">
                <a:solidFill>
                  <a:srgbClr val="0070C0"/>
                </a:solidFill>
              </a:rPr>
              <a:t>Federal Section \ Deductions \ Enter Myself \ Itemized Deductions \ Mortgage Interest and Expenses \ </a:t>
            </a:r>
            <a:r>
              <a:rPr lang="en-US" sz="2400" dirty="0">
                <a:solidFill>
                  <a:srgbClr val="0070C0"/>
                </a:solidFill>
              </a:rPr>
              <a:t>Mortgage Interest Reported on Form 1098 \ Enter Interest and Points Paid</a:t>
            </a:r>
            <a:endParaRPr lang="en-US" altLang="en-US" dirty="0"/>
          </a:p>
        </p:txBody>
      </p:sp>
      <p:sp>
        <p:nvSpPr>
          <p:cNvPr id="7" name="Oval 4"/>
          <p:cNvSpPr>
            <a:spLocks noChangeArrowheads="1"/>
          </p:cNvSpPr>
          <p:nvPr/>
        </p:nvSpPr>
        <p:spPr bwMode="auto">
          <a:xfrm>
            <a:off x="6172200" y="3364230"/>
            <a:ext cx="59436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45096" name="TextBox 2"/>
          <p:cNvSpPr txBox="1">
            <a:spLocks noChangeArrowheads="1"/>
          </p:cNvSpPr>
          <p:nvPr/>
        </p:nvSpPr>
        <p:spPr bwMode="auto">
          <a:xfrm>
            <a:off x="2994660" y="3280410"/>
            <a:ext cx="2731770" cy="646331"/>
          </a:xfrm>
          <a:prstGeom prst="rect">
            <a:avLst/>
          </a:prstGeom>
          <a:solidFill>
            <a:schemeClr val="accent5">
              <a:lumMod val="75000"/>
            </a:schemeClr>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Mortgage interest paid;</a:t>
            </a:r>
          </a:p>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From 1098 Box 1</a:t>
            </a:r>
          </a:p>
        </p:txBody>
      </p:sp>
      <p:sp>
        <p:nvSpPr>
          <p:cNvPr id="10" name="Oval 4"/>
          <p:cNvSpPr>
            <a:spLocks noChangeArrowheads="1"/>
          </p:cNvSpPr>
          <p:nvPr/>
        </p:nvSpPr>
        <p:spPr bwMode="auto">
          <a:xfrm>
            <a:off x="6172200" y="4168140"/>
            <a:ext cx="59436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1" name="TextBox 10"/>
          <p:cNvSpPr txBox="1"/>
          <p:nvPr/>
        </p:nvSpPr>
        <p:spPr>
          <a:xfrm>
            <a:off x="3006090" y="4103370"/>
            <a:ext cx="2011680" cy="646331"/>
          </a:xfrm>
          <a:prstGeom prst="rect">
            <a:avLst/>
          </a:prstGeom>
          <a:solidFill>
            <a:schemeClr val="accent5">
              <a:lumMod val="75000"/>
            </a:schemeClr>
          </a:solidFill>
          <a:ln>
            <a:solidFill>
              <a:srgbClr val="001132"/>
            </a:solidFill>
          </a:ln>
        </p:spPr>
        <p:txBody>
          <a:bodyPr wrap="square" rtlCol="0">
            <a:spAutoFit/>
          </a:bodyPr>
          <a:lstStyle/>
          <a:p>
            <a:r>
              <a:rPr lang="en-US" b="1" dirty="0"/>
              <a:t>Points paid;</a:t>
            </a:r>
          </a:p>
          <a:p>
            <a:r>
              <a:rPr lang="en-US" b="1" dirty="0"/>
              <a:t>From 1098 Box 6</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dirty="0"/>
          </a:p>
        </p:txBody>
      </p:sp>
      <p:pic>
        <p:nvPicPr>
          <p:cNvPr id="15" name="Picture 14"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21" name="Straight Arrow Connector 20"/>
          <p:cNvCxnSpPr>
            <a:stCxn id="345096" idx="3"/>
            <a:endCxn id="7" idx="2"/>
          </p:cNvCxnSpPr>
          <p:nvPr/>
        </p:nvCxnSpPr>
        <p:spPr bwMode="auto">
          <a:xfrm flipV="1">
            <a:off x="5726430" y="3554730"/>
            <a:ext cx="445770" cy="4884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stCxn id="11" idx="3"/>
          </p:cNvCxnSpPr>
          <p:nvPr/>
        </p:nvCxnSpPr>
        <p:spPr bwMode="auto">
          <a:xfrm flipV="1">
            <a:off x="5017770" y="4380271"/>
            <a:ext cx="1097280" cy="4626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81663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50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5096"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09600" y="1600200"/>
            <a:ext cx="7594600" cy="4724400"/>
          </a:xfrm>
          <a:prstGeom prst="rect">
            <a:avLst/>
          </a:prstGeom>
        </p:spPr>
      </p:pic>
      <p:sp>
        <p:nvSpPr>
          <p:cNvPr id="774147" name="Title 1"/>
          <p:cNvSpPr>
            <a:spLocks noGrp="1"/>
          </p:cNvSpPr>
          <p:nvPr>
            <p:ph type="title"/>
          </p:nvPr>
        </p:nvSpPr>
        <p:spPr/>
        <p:txBody>
          <a:bodyPr>
            <a:normAutofit fontScale="90000"/>
          </a:bodyPr>
          <a:lstStyle/>
          <a:p>
            <a:r>
              <a:rPr lang="en-US" altLang="en-US" sz="2900" dirty="0"/>
              <a:t>TS - Interest If No Form 1098 – Schedule A Line 11</a:t>
            </a:r>
            <a:br>
              <a:rPr lang="en-US" altLang="en-US" dirty="0"/>
            </a:br>
            <a:r>
              <a:rPr lang="en-US" altLang="en-US" sz="2400" dirty="0">
                <a:solidFill>
                  <a:srgbClr val="0070C0"/>
                </a:solidFill>
              </a:rPr>
              <a:t>Federal Section \ Deductions \ Enter Myself \ Itemized Deductions \ Mortgage Interest and Expenses \ </a:t>
            </a:r>
            <a:r>
              <a:rPr lang="en-US" sz="2400" dirty="0">
                <a:solidFill>
                  <a:srgbClr val="0070C0"/>
                </a:solidFill>
              </a:rPr>
              <a:t>Mortgage Interest Not Reported on Form 1098</a:t>
            </a:r>
            <a:endParaRPr lang="en-US" altLang="en-US" dirty="0"/>
          </a:p>
        </p:txBody>
      </p:sp>
      <p:sp>
        <p:nvSpPr>
          <p:cNvPr id="7" name="Oval 4"/>
          <p:cNvSpPr>
            <a:spLocks noChangeArrowheads="1"/>
          </p:cNvSpPr>
          <p:nvPr/>
        </p:nvSpPr>
        <p:spPr bwMode="auto">
          <a:xfrm>
            <a:off x="910590" y="3239590"/>
            <a:ext cx="59436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45096" name="TextBox 2"/>
          <p:cNvSpPr txBox="1">
            <a:spLocks noChangeArrowheads="1"/>
          </p:cNvSpPr>
          <p:nvPr/>
        </p:nvSpPr>
        <p:spPr bwMode="auto">
          <a:xfrm>
            <a:off x="2552064" y="3239590"/>
            <a:ext cx="2731770" cy="369332"/>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Mortgage interest paid;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dirty="0"/>
          </a:p>
        </p:txBody>
      </p:sp>
      <p:pic>
        <p:nvPicPr>
          <p:cNvPr id="15" name="Picture 14"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21" name="Straight Arrow Connector 20"/>
          <p:cNvCxnSpPr/>
          <p:nvPr/>
        </p:nvCxnSpPr>
        <p:spPr bwMode="auto">
          <a:xfrm flipH="1" flipV="1">
            <a:off x="1504950" y="3424256"/>
            <a:ext cx="1060450" cy="5835"/>
          </a:xfrm>
          <a:prstGeom prst="straightConnector1">
            <a:avLst/>
          </a:prstGeom>
          <a:noFill/>
          <a:ln w="38100" cap="flat" cmpd="sng" algn="ctr">
            <a:solidFill>
              <a:srgbClr val="FF0000"/>
            </a:solidFill>
            <a:prstDash val="solid"/>
            <a:round/>
            <a:headEnd type="none" w="med" len="med"/>
            <a:tailEnd type="triangle"/>
          </a:ln>
          <a:effectLst/>
        </p:spPr>
      </p:cxnSp>
      <p:sp>
        <p:nvSpPr>
          <p:cNvPr id="16" name="TextBox 15"/>
          <p:cNvSpPr txBox="1"/>
          <p:nvPr/>
        </p:nvSpPr>
        <p:spPr>
          <a:xfrm>
            <a:off x="1894882" y="1839218"/>
            <a:ext cx="5506636" cy="646331"/>
          </a:xfrm>
          <a:prstGeom prst="rect">
            <a:avLst/>
          </a:prstGeom>
          <a:solidFill>
            <a:schemeClr val="accent5">
              <a:lumMod val="75000"/>
            </a:schemeClr>
          </a:solidFill>
          <a:ln>
            <a:solidFill>
              <a:srgbClr val="002060"/>
            </a:solidFill>
          </a:ln>
        </p:spPr>
        <p:txBody>
          <a:bodyPr wrap="none" rtlCol="0">
            <a:spAutoFit/>
          </a:bodyPr>
          <a:lstStyle/>
          <a:p>
            <a:r>
              <a:rPr lang="en-US" b="1" dirty="0"/>
              <a:t>Used only for interest paid to another individual;</a:t>
            </a:r>
          </a:p>
          <a:p>
            <a:r>
              <a:rPr lang="en-US" b="1" dirty="0"/>
              <a:t>Not to a mortgage company</a:t>
            </a:r>
          </a:p>
        </p:txBody>
      </p:sp>
    </p:spTree>
    <p:extLst>
      <p:ext uri="{BB962C8B-B14F-4D97-AF65-F5344CB8AC3E}">
        <p14:creationId xmlns:p14="http://schemas.microsoft.com/office/powerpoint/2010/main" val="15520222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5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509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98500" y="1701800"/>
            <a:ext cx="7569200" cy="3987800"/>
          </a:xfrm>
          <a:prstGeom prst="rect">
            <a:avLst/>
          </a:prstGeom>
        </p:spPr>
      </p:pic>
      <p:sp>
        <p:nvSpPr>
          <p:cNvPr id="774147" name="Title 1"/>
          <p:cNvSpPr>
            <a:spLocks noGrp="1"/>
          </p:cNvSpPr>
          <p:nvPr>
            <p:ph type="title"/>
          </p:nvPr>
        </p:nvSpPr>
        <p:spPr>
          <a:xfrm>
            <a:off x="609600" y="277813"/>
            <a:ext cx="8534400" cy="1143000"/>
          </a:xfrm>
        </p:spPr>
        <p:txBody>
          <a:bodyPr>
            <a:normAutofit fontScale="90000"/>
          </a:bodyPr>
          <a:lstStyle/>
          <a:p>
            <a:r>
              <a:rPr lang="en-US" altLang="en-US" sz="2800" dirty="0"/>
              <a:t>TS – Points Not Reported on Form 1098 – Schedule A Line 12</a:t>
            </a:r>
            <a:br>
              <a:rPr lang="en-US" altLang="en-US" dirty="0"/>
            </a:br>
            <a:r>
              <a:rPr lang="en-US" altLang="en-US" sz="2400" dirty="0">
                <a:solidFill>
                  <a:srgbClr val="0070C0"/>
                </a:solidFill>
              </a:rPr>
              <a:t>Federal Section \ Deductions \ Enter Myself \ Itemized Deductions \ Mortgage Interest and Expenses \ Points</a:t>
            </a:r>
            <a:r>
              <a:rPr lang="en-US" sz="2400" dirty="0">
                <a:solidFill>
                  <a:srgbClr val="0070C0"/>
                </a:solidFill>
              </a:rPr>
              <a:t> Not Reported on Form 1098</a:t>
            </a:r>
            <a:endParaRPr lang="en-US" altLang="en-US" dirty="0"/>
          </a:p>
        </p:txBody>
      </p:sp>
      <p:sp>
        <p:nvSpPr>
          <p:cNvPr id="7" name="Oval 4"/>
          <p:cNvSpPr>
            <a:spLocks noChangeArrowheads="1"/>
          </p:cNvSpPr>
          <p:nvPr/>
        </p:nvSpPr>
        <p:spPr bwMode="auto">
          <a:xfrm>
            <a:off x="952500" y="3465076"/>
            <a:ext cx="59436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45096" name="TextBox 2"/>
          <p:cNvSpPr txBox="1">
            <a:spLocks noChangeArrowheads="1"/>
          </p:cNvSpPr>
          <p:nvPr/>
        </p:nvSpPr>
        <p:spPr bwMode="auto">
          <a:xfrm>
            <a:off x="2438400" y="3459083"/>
            <a:ext cx="4572636" cy="369332"/>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Amortizable points deductible this year</a:t>
            </a:r>
          </a:p>
        </p:txBody>
      </p:sp>
      <p:sp>
        <p:nvSpPr>
          <p:cNvPr id="10" name="Oval 4"/>
          <p:cNvSpPr>
            <a:spLocks noChangeArrowheads="1"/>
          </p:cNvSpPr>
          <p:nvPr/>
        </p:nvSpPr>
        <p:spPr bwMode="auto">
          <a:xfrm>
            <a:off x="982980" y="4196338"/>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1" name="TextBox 10"/>
          <p:cNvSpPr txBox="1"/>
          <p:nvPr/>
        </p:nvSpPr>
        <p:spPr>
          <a:xfrm>
            <a:off x="2438400" y="4213805"/>
            <a:ext cx="4572636" cy="369332"/>
          </a:xfrm>
          <a:prstGeom prst="rect">
            <a:avLst/>
          </a:prstGeom>
          <a:solidFill>
            <a:schemeClr val="accent5">
              <a:lumMod val="75000"/>
            </a:schemeClr>
          </a:solidFill>
          <a:ln>
            <a:solidFill>
              <a:srgbClr val="001132"/>
            </a:solidFill>
          </a:ln>
        </p:spPr>
        <p:txBody>
          <a:bodyPr wrap="square" rtlCol="0">
            <a:spAutoFit/>
          </a:bodyPr>
          <a:lstStyle/>
          <a:p>
            <a:r>
              <a:rPr lang="en-US" b="1" dirty="0"/>
              <a:t>Other points not reported on Form 1098</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dirty="0"/>
          </a:p>
        </p:txBody>
      </p:sp>
      <p:pic>
        <p:nvPicPr>
          <p:cNvPr id="15" name="Picture 14"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21" name="Straight Arrow Connector 20"/>
          <p:cNvCxnSpPr/>
          <p:nvPr/>
        </p:nvCxnSpPr>
        <p:spPr bwMode="auto">
          <a:xfrm flipH="1">
            <a:off x="1546860" y="3615794"/>
            <a:ext cx="891540" cy="479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endCxn id="10" idx="6"/>
          </p:cNvCxnSpPr>
          <p:nvPr/>
        </p:nvCxnSpPr>
        <p:spPr bwMode="auto">
          <a:xfrm flipH="1">
            <a:off x="1516380" y="4386838"/>
            <a:ext cx="922020" cy="0"/>
          </a:xfrm>
          <a:prstGeom prst="straightConnector1">
            <a:avLst/>
          </a:prstGeom>
          <a:noFill/>
          <a:ln w="38100" cap="flat" cmpd="sng" algn="ctr">
            <a:solidFill>
              <a:srgbClr val="FF0000"/>
            </a:solidFill>
            <a:prstDash val="solid"/>
            <a:round/>
            <a:headEnd type="none" w="med" len="med"/>
            <a:tailEnd type="triangle"/>
          </a:ln>
          <a:effectLst/>
        </p:spPr>
      </p:cxnSp>
      <p:sp>
        <p:nvSpPr>
          <p:cNvPr id="16" name="TextBox 15"/>
          <p:cNvSpPr txBox="1"/>
          <p:nvPr/>
        </p:nvSpPr>
        <p:spPr>
          <a:xfrm>
            <a:off x="1977390" y="2002395"/>
            <a:ext cx="5404043" cy="369332"/>
          </a:xfrm>
          <a:prstGeom prst="rect">
            <a:avLst/>
          </a:prstGeom>
          <a:solidFill>
            <a:schemeClr val="accent5">
              <a:lumMod val="75000"/>
            </a:schemeClr>
          </a:solidFill>
          <a:ln>
            <a:solidFill>
              <a:srgbClr val="002060"/>
            </a:solidFill>
          </a:ln>
        </p:spPr>
        <p:txBody>
          <a:bodyPr wrap="none" rtlCol="0">
            <a:spAutoFit/>
          </a:bodyPr>
          <a:lstStyle/>
          <a:p>
            <a:r>
              <a:rPr lang="en-US" b="1" dirty="0"/>
              <a:t>Used only for points not reported on Form 1098</a:t>
            </a:r>
          </a:p>
        </p:txBody>
      </p:sp>
    </p:spTree>
    <p:extLst>
      <p:ext uri="{BB962C8B-B14F-4D97-AF65-F5344CB8AC3E}">
        <p14:creationId xmlns:p14="http://schemas.microsoft.com/office/powerpoint/2010/main" val="1915844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50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5096"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Title 1"/>
          <p:cNvSpPr>
            <a:spLocks noGrp="1"/>
          </p:cNvSpPr>
          <p:nvPr>
            <p:ph type="title"/>
          </p:nvPr>
        </p:nvSpPr>
        <p:spPr/>
        <p:txBody>
          <a:bodyPr>
            <a:normAutofit fontScale="90000"/>
          </a:bodyPr>
          <a:lstStyle/>
          <a:p>
            <a:r>
              <a:rPr lang="en-US" altLang="en-US" sz="2900" dirty="0"/>
              <a:t>TS – Primary Mortgage Insurance – Schedule A Line 13</a:t>
            </a:r>
            <a:br>
              <a:rPr lang="en-US" altLang="en-US" dirty="0"/>
            </a:br>
            <a:r>
              <a:rPr lang="en-US" altLang="en-US" sz="2400" dirty="0">
                <a:solidFill>
                  <a:srgbClr val="0070C0"/>
                </a:solidFill>
              </a:rPr>
              <a:t>Federal Section \ Deductions \ Enter Myself \ Itemized Deductions \ Mortgage Interest and Expenses \ Points</a:t>
            </a:r>
            <a:r>
              <a:rPr lang="en-US" sz="2400" dirty="0">
                <a:solidFill>
                  <a:srgbClr val="0070C0"/>
                </a:solidFill>
              </a:rPr>
              <a:t> Not Reported on Form 1098 \ Primary Mortgage Insurance (PMI) Deduction</a:t>
            </a: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dirty="0"/>
          </a:p>
        </p:txBody>
      </p:sp>
      <p:pic>
        <p:nvPicPr>
          <p:cNvPr id="15" name="Picture 14"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pic>
        <p:nvPicPr>
          <p:cNvPr id="8" name="Content Placeholder 7"/>
          <p:cNvPicPr>
            <a:picLocks noGrp="1" noChangeAspect="1"/>
          </p:cNvPicPr>
          <p:nvPr>
            <p:ph idx="1"/>
          </p:nvPr>
        </p:nvPicPr>
        <p:blipFill>
          <a:blip r:embed="rId4"/>
          <a:stretch>
            <a:fillRect/>
          </a:stretch>
        </p:blipFill>
        <p:spPr>
          <a:xfrm>
            <a:off x="609600" y="1790700"/>
            <a:ext cx="7677150" cy="3771900"/>
          </a:xfrm>
          <a:prstGeom prst="rect">
            <a:avLst/>
          </a:prstGeom>
        </p:spPr>
      </p:pic>
      <p:sp>
        <p:nvSpPr>
          <p:cNvPr id="10" name="TextBox 9"/>
          <p:cNvSpPr txBox="1"/>
          <p:nvPr/>
        </p:nvSpPr>
        <p:spPr>
          <a:xfrm>
            <a:off x="3200400" y="3822700"/>
            <a:ext cx="2444900" cy="461665"/>
          </a:xfrm>
          <a:prstGeom prst="rect">
            <a:avLst/>
          </a:prstGeom>
          <a:noFill/>
        </p:spPr>
        <p:txBody>
          <a:bodyPr wrap="none" rtlCol="0">
            <a:spAutoFit/>
          </a:bodyPr>
          <a:lstStyle/>
          <a:p>
            <a:r>
              <a:rPr lang="en-US" sz="2400" dirty="0">
                <a:solidFill>
                  <a:srgbClr val="FF0000"/>
                </a:solidFill>
              </a:rPr>
              <a:t>Expired for 2017</a:t>
            </a:r>
          </a:p>
        </p:txBody>
      </p:sp>
    </p:spTree>
    <p:extLst>
      <p:ext uri="{BB962C8B-B14F-4D97-AF65-F5344CB8AC3E}">
        <p14:creationId xmlns:p14="http://schemas.microsoft.com/office/powerpoint/2010/main" val="34683923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normAutofit/>
          </a:bodyPr>
          <a:lstStyle/>
          <a:p>
            <a:r>
              <a:rPr lang="en-US" altLang="en-US" dirty="0"/>
              <a:t>Cash Gifts To Charity – Schedule A – Lines 16 - 19</a:t>
            </a:r>
          </a:p>
        </p:txBody>
      </p:sp>
      <p:sp>
        <p:nvSpPr>
          <p:cNvPr id="776195" name="Rectangle 3"/>
          <p:cNvSpPr>
            <a:spLocks noGrp="1" noChangeArrowheads="1"/>
          </p:cNvSpPr>
          <p:nvPr>
            <p:ph idx="1"/>
          </p:nvPr>
        </p:nvSpPr>
        <p:spPr/>
        <p:txBody>
          <a:bodyPr/>
          <a:lstStyle/>
          <a:p>
            <a:pPr>
              <a:lnSpc>
                <a:spcPct val="90000"/>
              </a:lnSpc>
            </a:pPr>
            <a:r>
              <a:rPr lang="en-US" altLang="en-US" dirty="0"/>
              <a:t> </a:t>
            </a:r>
            <a:r>
              <a:rPr lang="en-US" altLang="en-US" sz="3000" dirty="0"/>
              <a:t>Cash or check gifts – Line 16</a:t>
            </a:r>
          </a:p>
          <a:p>
            <a:pPr lvl="1">
              <a:lnSpc>
                <a:spcPct val="90000"/>
              </a:lnSpc>
            </a:pPr>
            <a:r>
              <a:rPr lang="en-US" altLang="en-US" b="1" dirty="0"/>
              <a:t> </a:t>
            </a:r>
            <a:r>
              <a:rPr lang="en-US" altLang="en-US" sz="2600" b="1" dirty="0"/>
              <a:t>Any &amp; All </a:t>
            </a:r>
            <a:r>
              <a:rPr lang="en-US" altLang="en-US" sz="2600" dirty="0"/>
              <a:t>cash and check contributions must be supported by:</a:t>
            </a:r>
          </a:p>
          <a:p>
            <a:pPr lvl="2">
              <a:lnSpc>
                <a:spcPct val="90000"/>
              </a:lnSpc>
            </a:pPr>
            <a:r>
              <a:rPr lang="en-US" altLang="en-US" sz="2400" dirty="0"/>
              <a:t> Bank record (check or statement) or receipt</a:t>
            </a:r>
          </a:p>
          <a:p>
            <a:pPr lvl="1">
              <a:lnSpc>
                <a:spcPct val="90000"/>
              </a:lnSpc>
            </a:pPr>
            <a:r>
              <a:rPr lang="en-US" altLang="en-US" dirty="0"/>
              <a:t> </a:t>
            </a:r>
            <a:r>
              <a:rPr lang="en-US" altLang="en-US" sz="2600" dirty="0"/>
              <a:t>In addition, any single contribution of $250 or more requires a written acknowledgement from charity</a:t>
            </a:r>
          </a:p>
          <a:p>
            <a:pPr>
              <a:lnSpc>
                <a:spcPct val="90000"/>
              </a:lnSpc>
            </a:pPr>
            <a:r>
              <a:rPr lang="en-US" altLang="en-US" dirty="0"/>
              <a:t> </a:t>
            </a:r>
            <a:r>
              <a:rPr lang="en-US" altLang="en-US" sz="3000" dirty="0"/>
              <a:t>Out-of-pocket expenses: </a:t>
            </a:r>
          </a:p>
          <a:p>
            <a:pPr lvl="1">
              <a:lnSpc>
                <a:spcPct val="90000"/>
              </a:lnSpc>
            </a:pPr>
            <a:r>
              <a:rPr lang="en-US" altLang="en-US" dirty="0"/>
              <a:t> </a:t>
            </a:r>
            <a:r>
              <a:rPr lang="en-US" altLang="en-US" sz="2600" dirty="0"/>
              <a:t>Mileage for charity at $ 0.14/mile </a:t>
            </a:r>
            <a:r>
              <a:rPr lang="en-US" altLang="en-US" sz="2600" dirty="0">
                <a:solidFill>
                  <a:srgbClr val="FF0000"/>
                </a:solidFill>
              </a:rPr>
              <a:t>(unchanged for 2017)</a:t>
            </a:r>
            <a:r>
              <a:rPr lang="en-US" altLang="en-US" sz="2600" dirty="0"/>
              <a:t>, plus tolls &amp; parking</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44</a:t>
            </a:fld>
            <a:endParaRPr lang="en-US" dirty="0"/>
          </a:p>
        </p:txBody>
      </p:sp>
    </p:spTree>
    <p:extLst>
      <p:ext uri="{BB962C8B-B14F-4D97-AF65-F5344CB8AC3E}">
        <p14:creationId xmlns:p14="http://schemas.microsoft.com/office/powerpoint/2010/main" val="222150237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normAutofit/>
          </a:bodyPr>
          <a:lstStyle/>
          <a:p>
            <a:r>
              <a:rPr lang="en-US" altLang="en-US" dirty="0"/>
              <a:t>Non-Cash Gifts To Charity – Schedule A Line 17</a:t>
            </a:r>
          </a:p>
        </p:txBody>
      </p:sp>
      <p:sp>
        <p:nvSpPr>
          <p:cNvPr id="354307" name="Rectangle 3"/>
          <p:cNvSpPr>
            <a:spLocks noGrp="1" noChangeArrowheads="1"/>
          </p:cNvSpPr>
          <p:nvPr>
            <p:ph idx="1"/>
          </p:nvPr>
        </p:nvSpPr>
        <p:spPr/>
        <p:txBody>
          <a:bodyPr>
            <a:normAutofit/>
          </a:bodyPr>
          <a:lstStyle/>
          <a:p>
            <a:pPr>
              <a:defRPr/>
            </a:pPr>
            <a:r>
              <a:rPr lang="en-US" dirty="0"/>
              <a:t> </a:t>
            </a:r>
            <a:r>
              <a:rPr lang="en-US" sz="2800" dirty="0"/>
              <a:t>Non-cash gifts </a:t>
            </a:r>
          </a:p>
          <a:p>
            <a:pPr lvl="1">
              <a:defRPr/>
            </a:pPr>
            <a:r>
              <a:rPr lang="en-US" dirty="0"/>
              <a:t> </a:t>
            </a:r>
            <a:r>
              <a:rPr lang="en-US" sz="2400" dirty="0"/>
              <a:t>Up to $500 in total, enter on Non-Cash Gifts to Charity screen</a:t>
            </a:r>
          </a:p>
          <a:p>
            <a:pPr lvl="1">
              <a:defRPr/>
            </a:pPr>
            <a:r>
              <a:rPr lang="en-US" sz="2400" dirty="0"/>
              <a:t> Between $500 and $5,000 in total, must complete Form 8283</a:t>
            </a:r>
          </a:p>
          <a:p>
            <a:pPr lvl="1">
              <a:defRPr/>
            </a:pPr>
            <a:r>
              <a:rPr lang="en-US" sz="2400" dirty="0"/>
              <a:t> Non-Cash gifts to charity over $5,000 in total  </a:t>
            </a:r>
            <a:r>
              <a:rPr lang="en-US" sz="2400" dirty="0">
                <a:solidFill>
                  <a:srgbClr val="FF0000"/>
                </a:solidFill>
              </a:rPr>
              <a:t>Out Of Scope</a:t>
            </a:r>
          </a:p>
          <a:p>
            <a:pPr>
              <a:defRPr/>
            </a:pPr>
            <a:r>
              <a:rPr lang="en-US" dirty="0"/>
              <a:t> </a:t>
            </a:r>
            <a:r>
              <a:rPr lang="en-US" sz="2800" dirty="0"/>
              <a:t>Donations of clothing or household items must be in good condition</a:t>
            </a:r>
          </a:p>
          <a:p>
            <a:pPr lvl="1">
              <a:defRPr/>
            </a:pPr>
            <a:r>
              <a:rPr lang="en-US" dirty="0"/>
              <a:t> </a:t>
            </a:r>
            <a:r>
              <a:rPr lang="en-US" sz="2400" dirty="0"/>
              <a:t>Deduction is thrift shop value, not original price</a:t>
            </a:r>
          </a:p>
          <a:p>
            <a:pPr lvl="1">
              <a:defRPr/>
            </a:pPr>
            <a:endParaRPr lang="en-US" dirty="0"/>
          </a:p>
        </p:txBody>
      </p:sp>
      <p:pic>
        <p:nvPicPr>
          <p:cNvPr id="778245"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156996"/>
            <a:ext cx="329381" cy="32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45</a:t>
            </a:fld>
            <a:endParaRPr lang="en-US" dirty="0"/>
          </a:p>
        </p:txBody>
      </p:sp>
    </p:spTree>
    <p:extLst>
      <p:ext uri="{BB962C8B-B14F-4D97-AF65-F5344CB8AC3E}">
        <p14:creationId xmlns:p14="http://schemas.microsoft.com/office/powerpoint/2010/main" val="25709812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1"/>
          <p:cNvSpPr>
            <a:spLocks noGrp="1"/>
          </p:cNvSpPr>
          <p:nvPr>
            <p:ph type="title"/>
          </p:nvPr>
        </p:nvSpPr>
        <p:spPr>
          <a:xfrm>
            <a:off x="609600" y="304800"/>
            <a:ext cx="8077200" cy="1143000"/>
          </a:xfrm>
        </p:spPr>
        <p:txBody>
          <a:bodyPr>
            <a:normAutofit fontScale="90000"/>
          </a:bodyPr>
          <a:lstStyle/>
          <a:p>
            <a:r>
              <a:rPr lang="en-US" altLang="en-US" sz="2900" dirty="0"/>
              <a:t>TS - Charitable Contributions Sub-Menu</a:t>
            </a:r>
            <a:br>
              <a:rPr lang="en-US" altLang="en-US" sz="2900" dirty="0"/>
            </a:br>
            <a:r>
              <a:rPr lang="en-US" altLang="en-US" sz="2400" dirty="0">
                <a:solidFill>
                  <a:srgbClr val="0070C0"/>
                </a:solidFill>
              </a:rPr>
              <a:t>Federal Section \ Deductions \ Enter Myself \ Itemized Deductions \  Gifts to Charity</a:t>
            </a:r>
            <a:endParaRPr lang="en-US" altLang="en-US" dirty="0"/>
          </a:p>
        </p:txBody>
      </p:sp>
      <p:sp>
        <p:nvSpPr>
          <p:cNvPr id="8" name="TextBox 7"/>
          <p:cNvSpPr txBox="1"/>
          <p:nvPr/>
        </p:nvSpPr>
        <p:spPr>
          <a:xfrm>
            <a:off x="5027613" y="4267200"/>
            <a:ext cx="2287587"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Cash contributions</a:t>
            </a:r>
          </a:p>
        </p:txBody>
      </p:sp>
      <p:sp>
        <p:nvSpPr>
          <p:cNvPr id="9" name="Oval 4"/>
          <p:cNvSpPr>
            <a:spLocks noChangeArrowheads="1"/>
          </p:cNvSpPr>
          <p:nvPr/>
        </p:nvSpPr>
        <p:spPr bwMode="auto">
          <a:xfrm>
            <a:off x="3962400" y="3962400"/>
            <a:ext cx="7620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1" name="TextBox 10"/>
          <p:cNvSpPr txBox="1"/>
          <p:nvPr/>
        </p:nvSpPr>
        <p:spPr>
          <a:xfrm>
            <a:off x="5410200" y="1828800"/>
            <a:ext cx="22367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Charitable mileage</a:t>
            </a:r>
          </a:p>
        </p:txBody>
      </p:sp>
      <p:sp>
        <p:nvSpPr>
          <p:cNvPr id="12" name="Oval 4"/>
          <p:cNvSpPr>
            <a:spLocks noChangeArrowheads="1"/>
          </p:cNvSpPr>
          <p:nvPr/>
        </p:nvSpPr>
        <p:spPr bwMode="auto">
          <a:xfrm>
            <a:off x="6096000" y="22098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stCxn id="8" idx="1"/>
          </p:cNvCxnSpPr>
          <p:nvPr/>
        </p:nvCxnSpPr>
        <p:spPr bwMode="auto">
          <a:xfrm flipH="1" flipV="1">
            <a:off x="4724400" y="4419600"/>
            <a:ext cx="303213" cy="325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46</a:t>
            </a:fld>
            <a:endParaRPr lang="en-US" dirty="0"/>
          </a:p>
        </p:txBody>
      </p:sp>
      <p:sp>
        <p:nvSpPr>
          <p:cNvPr id="14" name="Oval 4"/>
          <p:cNvSpPr>
            <a:spLocks noChangeArrowheads="1"/>
          </p:cNvSpPr>
          <p:nvPr/>
        </p:nvSpPr>
        <p:spPr bwMode="auto">
          <a:xfrm>
            <a:off x="685800" y="2133600"/>
            <a:ext cx="1828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pic>
        <p:nvPicPr>
          <p:cNvPr id="16" name="Picture 15"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
        <p:nvSpPr>
          <p:cNvPr id="19" name="TextBox 18"/>
          <p:cNvSpPr txBox="1"/>
          <p:nvPr/>
        </p:nvSpPr>
        <p:spPr>
          <a:xfrm>
            <a:off x="2308860" y="3234690"/>
            <a:ext cx="4583306" cy="369332"/>
          </a:xfrm>
          <a:prstGeom prst="rect">
            <a:avLst/>
          </a:prstGeom>
          <a:solidFill>
            <a:schemeClr val="accent5">
              <a:lumMod val="75000"/>
            </a:schemeClr>
          </a:solidFill>
          <a:ln>
            <a:solidFill>
              <a:srgbClr val="002060"/>
            </a:solidFill>
          </a:ln>
        </p:spPr>
        <p:txBody>
          <a:bodyPr wrap="none" rtlCol="0">
            <a:spAutoFit/>
          </a:bodyPr>
          <a:lstStyle/>
          <a:p>
            <a:r>
              <a:rPr lang="en-US" b="1" dirty="0"/>
              <a:t>Canenter cash contributions separately</a:t>
            </a:r>
          </a:p>
        </p:txBody>
      </p:sp>
      <p:sp>
        <p:nvSpPr>
          <p:cNvPr id="20" name="TextBox 19"/>
          <p:cNvSpPr txBox="1"/>
          <p:nvPr/>
        </p:nvSpPr>
        <p:spPr>
          <a:xfrm>
            <a:off x="994410" y="5337810"/>
            <a:ext cx="7404591" cy="369332"/>
          </a:xfrm>
          <a:prstGeom prst="rect">
            <a:avLst/>
          </a:prstGeom>
          <a:solidFill>
            <a:schemeClr val="accent5">
              <a:lumMod val="75000"/>
            </a:schemeClr>
          </a:solidFill>
          <a:ln>
            <a:solidFill>
              <a:srgbClr val="002060"/>
            </a:solidFill>
          </a:ln>
        </p:spPr>
        <p:txBody>
          <a:bodyPr wrap="none" rtlCol="0">
            <a:spAutoFit/>
          </a:bodyPr>
          <a:lstStyle/>
          <a:p>
            <a:r>
              <a:rPr lang="en-US" b="1" dirty="0"/>
              <a:t>Can use Override to enter all cash contributions without itemizing</a:t>
            </a:r>
          </a:p>
        </p:txBody>
      </p:sp>
      <p:pic>
        <p:nvPicPr>
          <p:cNvPr id="3074" name="Picture 2"/>
          <p:cNvPicPr>
            <a:picLocks noGrp="1" noChangeAspect="1" noChangeArrowheads="1"/>
          </p:cNvPicPr>
          <p:nvPr>
            <p:ph idx="1"/>
          </p:nvPr>
        </p:nvPicPr>
        <p:blipFill>
          <a:blip r:embed="rId4" cstate="print"/>
          <a:srcRect/>
          <a:stretch>
            <a:fillRect/>
          </a:stretch>
        </p:blipFill>
        <p:spPr bwMode="auto">
          <a:xfrm>
            <a:off x="685800" y="1600200"/>
            <a:ext cx="7648575" cy="4495799"/>
          </a:xfrm>
          <a:prstGeom prst="rect">
            <a:avLst/>
          </a:prstGeom>
          <a:noFill/>
          <a:ln w="9525">
            <a:noFill/>
            <a:miter lim="800000"/>
            <a:headEnd/>
            <a:tailEnd/>
          </a:ln>
        </p:spPr>
      </p:pic>
      <p:sp>
        <p:nvSpPr>
          <p:cNvPr id="18" name="TextBox 17"/>
          <p:cNvSpPr txBox="1"/>
          <p:nvPr/>
        </p:nvSpPr>
        <p:spPr>
          <a:xfrm>
            <a:off x="3962400" y="2133600"/>
            <a:ext cx="2403222" cy="369332"/>
          </a:xfrm>
          <a:prstGeom prst="rect">
            <a:avLst/>
          </a:prstGeom>
          <a:solidFill>
            <a:schemeClr val="accent5">
              <a:lumMod val="75000"/>
            </a:schemeClr>
          </a:solidFill>
          <a:ln>
            <a:solidFill>
              <a:srgbClr val="001132"/>
            </a:solidFill>
          </a:ln>
        </p:spPr>
        <p:txBody>
          <a:bodyPr wrap="none" rtlCol="0">
            <a:spAutoFit/>
          </a:bodyPr>
          <a:lstStyle/>
          <a:p>
            <a:r>
              <a:rPr lang="en-US" b="1" dirty="0"/>
              <a:t>Cash gifts to charity</a:t>
            </a:r>
          </a:p>
        </p:txBody>
      </p:sp>
      <p:sp>
        <p:nvSpPr>
          <p:cNvPr id="21" name="Oval 20"/>
          <p:cNvSpPr>
            <a:spLocks noChangeArrowheads="1"/>
          </p:cNvSpPr>
          <p:nvPr/>
        </p:nvSpPr>
        <p:spPr bwMode="auto">
          <a:xfrm>
            <a:off x="6934200" y="21336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a:stCxn id="18" idx="3"/>
            <a:endCxn id="21" idx="2"/>
          </p:cNvCxnSpPr>
          <p:nvPr/>
        </p:nvCxnSpPr>
        <p:spPr bwMode="auto">
          <a:xfrm>
            <a:off x="6365622" y="2318266"/>
            <a:ext cx="568578" cy="5834"/>
          </a:xfrm>
          <a:prstGeom prst="straightConnector1">
            <a:avLst/>
          </a:prstGeom>
          <a:noFill/>
          <a:ln w="38100" cap="flat" cmpd="sng" algn="ctr">
            <a:solidFill>
              <a:srgbClr val="FF0000"/>
            </a:solidFill>
            <a:prstDash val="solid"/>
            <a:round/>
            <a:headEnd type="none" w="med" len="med"/>
            <a:tailEnd type="triangle"/>
          </a:ln>
          <a:effectLst/>
        </p:spPr>
      </p:cxnSp>
      <p:sp>
        <p:nvSpPr>
          <p:cNvPr id="25" name="TextBox 24"/>
          <p:cNvSpPr txBox="1"/>
          <p:nvPr/>
        </p:nvSpPr>
        <p:spPr>
          <a:xfrm>
            <a:off x="2971800" y="2667000"/>
            <a:ext cx="3666388" cy="369332"/>
          </a:xfrm>
          <a:prstGeom prst="rect">
            <a:avLst/>
          </a:prstGeom>
          <a:solidFill>
            <a:schemeClr val="accent5">
              <a:lumMod val="75000"/>
            </a:schemeClr>
          </a:solidFill>
          <a:ln>
            <a:solidFill>
              <a:srgbClr val="001132"/>
            </a:solidFill>
          </a:ln>
        </p:spPr>
        <p:txBody>
          <a:bodyPr wrap="none" rtlCol="0">
            <a:spAutoFit/>
          </a:bodyPr>
          <a:lstStyle/>
          <a:p>
            <a:r>
              <a:rPr lang="en-US" b="1" dirty="0"/>
              <a:t>Non-cash gifts to charity &lt; $500</a:t>
            </a:r>
          </a:p>
        </p:txBody>
      </p:sp>
      <p:sp>
        <p:nvSpPr>
          <p:cNvPr id="26" name="Oval 25"/>
          <p:cNvSpPr>
            <a:spLocks noChangeArrowheads="1"/>
          </p:cNvSpPr>
          <p:nvPr/>
        </p:nvSpPr>
        <p:spPr bwMode="auto">
          <a:xfrm>
            <a:off x="7010400" y="26670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7" name="Straight Arrow Connector 26"/>
          <p:cNvCxnSpPr>
            <a:stCxn id="25" idx="3"/>
            <a:endCxn id="26" idx="2"/>
          </p:cNvCxnSpPr>
          <p:nvPr/>
        </p:nvCxnSpPr>
        <p:spPr bwMode="auto">
          <a:xfrm>
            <a:off x="6638188" y="2851666"/>
            <a:ext cx="372212" cy="5834"/>
          </a:xfrm>
          <a:prstGeom prst="straightConnector1">
            <a:avLst/>
          </a:prstGeom>
          <a:noFill/>
          <a:ln w="38100" cap="flat" cmpd="sng" algn="ctr">
            <a:solidFill>
              <a:srgbClr val="FF0000"/>
            </a:solidFill>
            <a:prstDash val="solid"/>
            <a:round/>
            <a:headEnd type="none" w="med" len="med"/>
            <a:tailEnd type="triangle"/>
          </a:ln>
          <a:effectLst/>
        </p:spPr>
      </p:cxnSp>
      <p:sp>
        <p:nvSpPr>
          <p:cNvPr id="30" name="TextBox 29"/>
          <p:cNvSpPr txBox="1"/>
          <p:nvPr/>
        </p:nvSpPr>
        <p:spPr>
          <a:xfrm>
            <a:off x="3505200" y="3124200"/>
            <a:ext cx="2890535" cy="646331"/>
          </a:xfrm>
          <a:prstGeom prst="rect">
            <a:avLst/>
          </a:prstGeom>
          <a:solidFill>
            <a:schemeClr val="accent5">
              <a:lumMod val="75000"/>
            </a:schemeClr>
          </a:solidFill>
          <a:ln>
            <a:solidFill>
              <a:srgbClr val="001132"/>
            </a:solidFill>
          </a:ln>
        </p:spPr>
        <p:txBody>
          <a:bodyPr wrap="none" rtlCol="0">
            <a:spAutoFit/>
          </a:bodyPr>
          <a:lstStyle/>
          <a:p>
            <a:r>
              <a:rPr lang="en-US" b="1" dirty="0"/>
              <a:t>Non-cash gifts to charity</a:t>
            </a:r>
          </a:p>
          <a:p>
            <a:r>
              <a:rPr lang="en-US" b="1" dirty="0"/>
              <a:t>between $500 &amp; $5,000</a:t>
            </a:r>
          </a:p>
        </p:txBody>
      </p:sp>
      <p:sp>
        <p:nvSpPr>
          <p:cNvPr id="31" name="Oval 30"/>
          <p:cNvSpPr>
            <a:spLocks noChangeArrowheads="1"/>
          </p:cNvSpPr>
          <p:nvPr/>
        </p:nvSpPr>
        <p:spPr bwMode="auto">
          <a:xfrm>
            <a:off x="6934200" y="3185478"/>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2" name="Straight Arrow Connector 31"/>
          <p:cNvCxnSpPr/>
          <p:nvPr/>
        </p:nvCxnSpPr>
        <p:spPr bwMode="auto">
          <a:xfrm flipV="1">
            <a:off x="6380678" y="3403356"/>
            <a:ext cx="538465" cy="9456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450716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09601" y="1638300"/>
            <a:ext cx="7605712" cy="4648200"/>
          </a:xfrm>
          <a:prstGeom prst="rect">
            <a:avLst/>
          </a:prstGeom>
        </p:spPr>
      </p:pic>
      <p:sp>
        <p:nvSpPr>
          <p:cNvPr id="780290" name="Title 1"/>
          <p:cNvSpPr>
            <a:spLocks noGrp="1"/>
          </p:cNvSpPr>
          <p:nvPr>
            <p:ph type="title"/>
          </p:nvPr>
        </p:nvSpPr>
        <p:spPr>
          <a:xfrm>
            <a:off x="609600" y="304800"/>
            <a:ext cx="8077200" cy="1143000"/>
          </a:xfrm>
        </p:spPr>
        <p:txBody>
          <a:bodyPr>
            <a:normAutofit fontScale="90000"/>
          </a:bodyPr>
          <a:lstStyle/>
          <a:p>
            <a:r>
              <a:rPr lang="en-US" altLang="en-US" sz="2900" dirty="0"/>
              <a:t>TS - Charitable Cash Contributions – Schedule A Line 16</a:t>
            </a:r>
            <a:br>
              <a:rPr lang="en-US" altLang="en-US" dirty="0"/>
            </a:br>
            <a:r>
              <a:rPr lang="en-US" altLang="en-US" sz="2400" dirty="0">
                <a:solidFill>
                  <a:srgbClr val="0070C0"/>
                </a:solidFill>
              </a:rPr>
              <a:t>Federal Section \ Deductions \ Enter Myself \ Itemized Deductions \  Gifts to Charity \ Cash Gifts to Charity</a:t>
            </a:r>
            <a:endParaRPr lang="en-US" altLang="en-US" dirty="0"/>
          </a:p>
        </p:txBody>
      </p:sp>
      <p:sp>
        <p:nvSpPr>
          <p:cNvPr id="8" name="TextBox 7"/>
          <p:cNvSpPr txBox="1"/>
          <p:nvPr/>
        </p:nvSpPr>
        <p:spPr>
          <a:xfrm>
            <a:off x="3028950" y="4253706"/>
            <a:ext cx="2287587"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Cash contributions</a:t>
            </a:r>
          </a:p>
        </p:txBody>
      </p:sp>
      <p:sp>
        <p:nvSpPr>
          <p:cNvPr id="9" name="Oval 4"/>
          <p:cNvSpPr>
            <a:spLocks noChangeArrowheads="1"/>
          </p:cNvSpPr>
          <p:nvPr/>
        </p:nvSpPr>
        <p:spPr bwMode="auto">
          <a:xfrm>
            <a:off x="609600" y="3419356"/>
            <a:ext cx="1564077" cy="232104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p:nvPr/>
        </p:nvCxnSpPr>
        <p:spPr bwMode="auto">
          <a:xfrm flipH="1" flipV="1">
            <a:off x="2173677" y="4432300"/>
            <a:ext cx="855273" cy="127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47</a:t>
            </a:fld>
            <a:endParaRPr lang="en-US" dirty="0"/>
          </a:p>
        </p:txBody>
      </p:sp>
      <p:pic>
        <p:nvPicPr>
          <p:cNvPr id="16" name="Picture 15"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9" name="TextBox 18"/>
          <p:cNvSpPr txBox="1"/>
          <p:nvPr/>
        </p:nvSpPr>
        <p:spPr>
          <a:xfrm>
            <a:off x="2308860" y="3234690"/>
            <a:ext cx="4583306" cy="369332"/>
          </a:xfrm>
          <a:prstGeom prst="rect">
            <a:avLst/>
          </a:prstGeom>
          <a:solidFill>
            <a:schemeClr val="accent5">
              <a:lumMod val="75000"/>
            </a:schemeClr>
          </a:solidFill>
          <a:ln>
            <a:solidFill>
              <a:srgbClr val="002060"/>
            </a:solidFill>
          </a:ln>
        </p:spPr>
        <p:txBody>
          <a:bodyPr wrap="none" rtlCol="0">
            <a:spAutoFit/>
          </a:bodyPr>
          <a:lstStyle/>
          <a:p>
            <a:r>
              <a:rPr lang="en-US" b="1" dirty="0"/>
              <a:t>Can enter cash contributions separately</a:t>
            </a:r>
          </a:p>
        </p:txBody>
      </p:sp>
      <p:sp>
        <p:nvSpPr>
          <p:cNvPr id="20" name="TextBox 19"/>
          <p:cNvSpPr txBox="1"/>
          <p:nvPr/>
        </p:nvSpPr>
        <p:spPr>
          <a:xfrm>
            <a:off x="945904" y="1943656"/>
            <a:ext cx="7404591" cy="369332"/>
          </a:xfrm>
          <a:prstGeom prst="rect">
            <a:avLst/>
          </a:prstGeom>
          <a:solidFill>
            <a:schemeClr val="accent5">
              <a:lumMod val="75000"/>
            </a:schemeClr>
          </a:solidFill>
          <a:ln>
            <a:solidFill>
              <a:srgbClr val="002060"/>
            </a:solidFill>
          </a:ln>
        </p:spPr>
        <p:txBody>
          <a:bodyPr wrap="none" rtlCol="0">
            <a:spAutoFit/>
          </a:bodyPr>
          <a:lstStyle/>
          <a:p>
            <a:r>
              <a:rPr lang="en-US" b="1" dirty="0"/>
              <a:t>Can use Override to enter all cash contributions without itemizing</a:t>
            </a:r>
          </a:p>
        </p:txBody>
      </p:sp>
      <p:sp>
        <p:nvSpPr>
          <p:cNvPr id="21" name="Oval 4"/>
          <p:cNvSpPr>
            <a:spLocks noChangeArrowheads="1"/>
          </p:cNvSpPr>
          <p:nvPr/>
        </p:nvSpPr>
        <p:spPr bwMode="auto">
          <a:xfrm>
            <a:off x="7254204" y="2617788"/>
            <a:ext cx="810296" cy="61690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p:nvPr/>
        </p:nvCxnSpPr>
        <p:spPr bwMode="auto">
          <a:xfrm>
            <a:off x="6692900" y="2312988"/>
            <a:ext cx="622300" cy="49585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951036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87500"/>
            <a:ext cx="7672387" cy="4546600"/>
          </a:xfrm>
          <a:prstGeom prst="rect">
            <a:avLst/>
          </a:prstGeom>
        </p:spPr>
      </p:pic>
      <p:sp>
        <p:nvSpPr>
          <p:cNvPr id="780290" name="Title 1"/>
          <p:cNvSpPr>
            <a:spLocks noGrp="1"/>
          </p:cNvSpPr>
          <p:nvPr>
            <p:ph type="title"/>
          </p:nvPr>
        </p:nvSpPr>
        <p:spPr>
          <a:xfrm>
            <a:off x="609600" y="304800"/>
            <a:ext cx="8077200" cy="1143000"/>
          </a:xfrm>
        </p:spPr>
        <p:txBody>
          <a:bodyPr>
            <a:normAutofit fontScale="90000"/>
          </a:bodyPr>
          <a:lstStyle/>
          <a:p>
            <a:r>
              <a:rPr lang="en-US" altLang="en-US" sz="2900" dirty="0"/>
              <a:t>TS - Charitable Cash Contributions – Schedule A Line 16</a:t>
            </a:r>
            <a:br>
              <a:rPr lang="en-US" altLang="en-US" dirty="0"/>
            </a:br>
            <a:r>
              <a:rPr lang="en-US" altLang="en-US" sz="2400" dirty="0">
                <a:solidFill>
                  <a:srgbClr val="0070C0"/>
                </a:solidFill>
              </a:rPr>
              <a:t>Federal Section \ Deductions \ Enter Myself \ Itemized Deductions \  Gifts to Charity \ Cash Gifts to Charity \ Override</a:t>
            </a:r>
            <a:endParaRPr lang="en-US" altLang="en-US" sz="2400" dirty="0"/>
          </a:p>
        </p:txBody>
      </p:sp>
      <p:sp>
        <p:nvSpPr>
          <p:cNvPr id="8" name="TextBox 7"/>
          <p:cNvSpPr txBox="1"/>
          <p:nvPr/>
        </p:nvSpPr>
        <p:spPr>
          <a:xfrm>
            <a:off x="2159000" y="4223266"/>
            <a:ext cx="3450496"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Total of all cash contributions</a:t>
            </a:r>
          </a:p>
        </p:txBody>
      </p:sp>
      <p:cxnSp>
        <p:nvCxnSpPr>
          <p:cNvPr id="15" name="Straight Arrow Connector 14"/>
          <p:cNvCxnSpPr/>
          <p:nvPr/>
        </p:nvCxnSpPr>
        <p:spPr bwMode="auto">
          <a:xfrm flipH="1" flipV="1">
            <a:off x="1250867" y="4375666"/>
            <a:ext cx="908133" cy="32266"/>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48</a:t>
            </a:fld>
            <a:endParaRPr lang="en-US" dirty="0"/>
          </a:p>
        </p:txBody>
      </p:sp>
      <p:pic>
        <p:nvPicPr>
          <p:cNvPr id="16" name="Picture 15"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21" name="Oval 4"/>
          <p:cNvSpPr>
            <a:spLocks noChangeArrowheads="1"/>
          </p:cNvSpPr>
          <p:nvPr/>
        </p:nvSpPr>
        <p:spPr bwMode="auto">
          <a:xfrm>
            <a:off x="609600" y="4179332"/>
            <a:ext cx="641267"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827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8500" y="1625600"/>
            <a:ext cx="7632700" cy="4279900"/>
          </a:xfrm>
          <a:prstGeom prst="rect">
            <a:avLst/>
          </a:prstGeom>
        </p:spPr>
      </p:pic>
      <p:sp>
        <p:nvSpPr>
          <p:cNvPr id="782338" name="Title 1"/>
          <p:cNvSpPr>
            <a:spLocks noGrp="1"/>
          </p:cNvSpPr>
          <p:nvPr>
            <p:ph type="title"/>
          </p:nvPr>
        </p:nvSpPr>
        <p:spPr>
          <a:xfrm>
            <a:off x="609600" y="183684"/>
            <a:ext cx="8229600" cy="1143000"/>
          </a:xfrm>
        </p:spPr>
        <p:txBody>
          <a:bodyPr>
            <a:normAutofit fontScale="90000"/>
          </a:bodyPr>
          <a:lstStyle/>
          <a:p>
            <a:r>
              <a:rPr lang="en-US" altLang="en-US" sz="2900" dirty="0"/>
              <a:t>TS - Charitable Non-Cash Contributions (under $500) – Schedule A Line 17</a:t>
            </a:r>
            <a:br>
              <a:rPr lang="en-US" altLang="en-US" dirty="0"/>
            </a:br>
            <a:r>
              <a:rPr lang="en-US" altLang="en-US" sz="2400" dirty="0">
                <a:solidFill>
                  <a:srgbClr val="0070C0"/>
                </a:solidFill>
              </a:rPr>
              <a:t>Federal Section \ Deductions \ Enter Myself \ Itemized Deductions \  Gifts to Charity \ Non-Cash Gifts to Charity</a:t>
            </a:r>
            <a:endParaRPr lang="en-US" altLang="en-US" sz="2400" dirty="0"/>
          </a:p>
        </p:txBody>
      </p:sp>
      <p:sp>
        <p:nvSpPr>
          <p:cNvPr id="11" name="Oval 4"/>
          <p:cNvSpPr>
            <a:spLocks noChangeArrowheads="1"/>
          </p:cNvSpPr>
          <p:nvPr/>
        </p:nvSpPr>
        <p:spPr bwMode="auto">
          <a:xfrm>
            <a:off x="687070" y="3561666"/>
            <a:ext cx="457200" cy="36263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2" name="TextBox 11"/>
          <p:cNvSpPr txBox="1"/>
          <p:nvPr/>
        </p:nvSpPr>
        <p:spPr>
          <a:xfrm>
            <a:off x="2514600" y="3576935"/>
            <a:ext cx="5487400"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Non-cash  donations less than or equal to $500</a:t>
            </a:r>
          </a:p>
        </p:txBody>
      </p:sp>
      <p:sp>
        <p:nvSpPr>
          <p:cNvPr id="13" name="TextBox 12"/>
          <p:cNvSpPr txBox="1"/>
          <p:nvPr/>
        </p:nvSpPr>
        <p:spPr>
          <a:xfrm>
            <a:off x="2514600" y="2697032"/>
            <a:ext cx="465963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Charitable miles; can claim $.14 per mile</a:t>
            </a:r>
          </a:p>
        </p:txBody>
      </p:sp>
      <p:sp>
        <p:nvSpPr>
          <p:cNvPr id="14" name="Oval 4"/>
          <p:cNvSpPr>
            <a:spLocks noChangeArrowheads="1"/>
          </p:cNvSpPr>
          <p:nvPr/>
        </p:nvSpPr>
        <p:spPr bwMode="auto">
          <a:xfrm>
            <a:off x="698500" y="2609165"/>
            <a:ext cx="43434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49</a:t>
            </a:fld>
            <a:endParaRPr lang="en-US" dirty="0"/>
          </a:p>
        </p:txBody>
      </p:sp>
      <p:pic>
        <p:nvPicPr>
          <p:cNvPr id="16" name="Picture 15"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15" name="Straight Arrow Connector 14"/>
          <p:cNvCxnSpPr/>
          <p:nvPr/>
        </p:nvCxnSpPr>
        <p:spPr bwMode="auto">
          <a:xfrm flipH="1">
            <a:off x="1118870" y="2837765"/>
            <a:ext cx="1395730" cy="18365"/>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a:endCxn id="11" idx="6"/>
          </p:cNvCxnSpPr>
          <p:nvPr/>
        </p:nvCxnSpPr>
        <p:spPr bwMode="auto">
          <a:xfrm flipH="1" flipV="1">
            <a:off x="1144270" y="3742983"/>
            <a:ext cx="1370330" cy="1861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22253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itle 1"/>
          <p:cNvSpPr>
            <a:spLocks noGrp="1"/>
          </p:cNvSpPr>
          <p:nvPr>
            <p:ph type="title"/>
          </p:nvPr>
        </p:nvSpPr>
        <p:spPr/>
        <p:txBody>
          <a:bodyPr/>
          <a:lstStyle/>
          <a:p>
            <a:r>
              <a:rPr lang="en-US" altLang="en-US" dirty="0"/>
              <a:t>Sample Medical Expenses</a:t>
            </a:r>
          </a:p>
        </p:txBody>
      </p:sp>
      <p:pic>
        <p:nvPicPr>
          <p:cNvPr id="741380" name="Picture 2" descr="https://shop.aph.org/wcsstore/APHConsumerDirect/images/catalog/products_large/1-04851-00_BL_Notebook_Paper_Punch_G.jpg"/>
          <p:cNvPicPr>
            <a:picLocks noChangeAspect="1" noChangeArrowheads="1"/>
          </p:cNvPicPr>
          <p:nvPr/>
        </p:nvPicPr>
        <p:blipFill>
          <a:blip r:embed="rId3" cstate="print">
            <a:extLst>
              <a:ext uri="{28A0092B-C50C-407E-A947-70E740481C1C}">
                <a14:useLocalDpi xmlns:a14="http://schemas.microsoft.com/office/drawing/2010/main" val="0"/>
              </a:ext>
            </a:extLst>
          </a:blip>
          <a:srcRect l="6320" t="2" r="3738" b="41953"/>
          <a:stretch>
            <a:fillRect/>
          </a:stretch>
        </p:blipFill>
        <p:spPr bwMode="auto">
          <a:xfrm>
            <a:off x="838200" y="1635125"/>
            <a:ext cx="7332663"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1381" name="Rectangle 4"/>
          <p:cNvSpPr>
            <a:spLocks noChangeArrowheads="1"/>
          </p:cNvSpPr>
          <p:nvPr/>
        </p:nvSpPr>
        <p:spPr bwMode="auto">
          <a:xfrm>
            <a:off x="685800" y="1676400"/>
            <a:ext cx="7467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	</a:t>
            </a:r>
          </a:p>
          <a:p>
            <a:pPr lvl="1" eaLnBrk="1" hangingPunct="1">
              <a:spcBef>
                <a:spcPct val="0"/>
              </a:spcBef>
              <a:buClrTx/>
              <a:buSzTx/>
              <a:buFontTx/>
              <a:buNone/>
            </a:pPr>
            <a:r>
              <a:rPr lang="en-US" altLang="en-US" sz="3200" b="1" dirty="0">
                <a:latin typeface="Arial" panose="020B0604020202020204" pitchFamily="34" charset="0"/>
                <a:cs typeface="Arial" panose="020B0604020202020204" pitchFamily="34" charset="0"/>
              </a:rPr>
              <a:t>Medical Expenses out of pocket for Davis Family</a:t>
            </a:r>
            <a:endParaRPr lang="en-US" altLang="en-US" sz="3200" dirty="0">
              <a:latin typeface="Arial" panose="020B0604020202020204" pitchFamily="34" charset="0"/>
              <a:cs typeface="Arial" panose="020B0604020202020204" pitchFamily="34" charset="0"/>
            </a:endParaRPr>
          </a:p>
          <a:p>
            <a:pPr lvl="1" eaLnBrk="1" hangingPunct="1">
              <a:spcBef>
                <a:spcPct val="0"/>
              </a:spcBef>
              <a:buClrTx/>
              <a:buSzTx/>
              <a:buFontTx/>
              <a:buNone/>
            </a:pPr>
            <a:endParaRPr lang="en-US" altLang="en-US" sz="1800" b="1" dirty="0">
              <a:latin typeface="Bradley Hand ITC" panose="03070402050302030203" pitchFamily="66" charset="0"/>
              <a:cs typeface="Arial" panose="020B0604020202020204" pitchFamily="34" charset="0"/>
            </a:endParaRPr>
          </a:p>
          <a:p>
            <a:pPr lvl="1" eaLnBrk="1" hangingPunct="1">
              <a:spcBef>
                <a:spcPct val="0"/>
              </a:spcBef>
              <a:buClrTx/>
              <a:buSzTx/>
              <a:buFontTx/>
              <a:buNone/>
            </a:pPr>
            <a:r>
              <a:rPr lang="en-US" altLang="en-US" sz="2400" b="1" dirty="0">
                <a:latin typeface="Bradley Hand ITC" panose="03070402050302030203" pitchFamily="66" charset="0"/>
                <a:cs typeface="Arial" panose="020B0604020202020204" pitchFamily="34" charset="0"/>
              </a:rPr>
              <a:t>       Emergency hospital visit for Douglas- $575</a:t>
            </a:r>
          </a:p>
          <a:p>
            <a:pPr lvl="1" eaLnBrk="1" hangingPunct="1">
              <a:spcBef>
                <a:spcPct val="0"/>
              </a:spcBef>
              <a:buClrTx/>
              <a:buSzTx/>
              <a:buFontTx/>
              <a:buNone/>
            </a:pPr>
            <a:r>
              <a:rPr lang="en-US" altLang="en-US" sz="2400" b="1" dirty="0">
                <a:latin typeface="Bradley Hand ITC" panose="03070402050302030203" pitchFamily="66" charset="0"/>
                <a:cs typeface="Arial" panose="020B0604020202020204" pitchFamily="34" charset="0"/>
              </a:rPr>
              <a:t>	Glasses &amp; exam for Diane- $154</a:t>
            </a:r>
          </a:p>
          <a:p>
            <a:pPr lvl="1" eaLnBrk="1" hangingPunct="1">
              <a:spcBef>
                <a:spcPct val="0"/>
              </a:spcBef>
              <a:buClrTx/>
              <a:buSzTx/>
              <a:buFontTx/>
              <a:buNone/>
            </a:pPr>
            <a:r>
              <a:rPr lang="en-US" altLang="en-US" sz="2400" b="1" dirty="0">
                <a:latin typeface="Bradley Hand ITC" panose="03070402050302030203" pitchFamily="66" charset="0"/>
                <a:cs typeface="Arial" panose="020B0604020202020204" pitchFamily="34" charset="0"/>
              </a:rPr>
              <a:t>	Flu shots for all - $80</a:t>
            </a:r>
          </a:p>
          <a:p>
            <a:pPr lvl="1" eaLnBrk="1" hangingPunct="1">
              <a:spcBef>
                <a:spcPct val="0"/>
              </a:spcBef>
              <a:buClrTx/>
              <a:buSzTx/>
              <a:buFontTx/>
              <a:buNone/>
            </a:pPr>
            <a:r>
              <a:rPr lang="en-US" altLang="en-US" sz="2400" b="1" dirty="0">
                <a:latin typeface="Bradley Hand ITC" panose="03070402050302030203" pitchFamily="66" charset="0"/>
                <a:cs typeface="Arial" panose="020B0604020202020204" pitchFamily="34" charset="0"/>
              </a:rPr>
              <a:t>	Diabetes supplies for Diane - $1,214</a:t>
            </a:r>
          </a:p>
          <a:p>
            <a:pPr lvl="1" eaLnBrk="1" hangingPunct="1">
              <a:spcBef>
                <a:spcPct val="0"/>
              </a:spcBef>
              <a:buClrTx/>
              <a:buSzTx/>
              <a:buFontTx/>
              <a:buNone/>
            </a:pPr>
            <a:r>
              <a:rPr lang="en-US" altLang="en-US" sz="2400" b="1" dirty="0">
                <a:latin typeface="Bradley Hand ITC" panose="03070402050302030203" pitchFamily="66" charset="0"/>
                <a:cs typeface="Arial" panose="020B0604020202020204" pitchFamily="34" charset="0"/>
              </a:rPr>
              <a:t>	Dentist visits for all - $600 </a:t>
            </a:r>
          </a:p>
          <a:p>
            <a:pPr lvl="1" eaLnBrk="1" hangingPunct="1">
              <a:spcBef>
                <a:spcPct val="0"/>
              </a:spcBef>
              <a:buClrTx/>
              <a:buSzTx/>
              <a:buFontTx/>
              <a:buNone/>
            </a:pPr>
            <a:r>
              <a:rPr lang="en-US" altLang="en-US" sz="2400" b="1" dirty="0">
                <a:latin typeface="Bradley Hand ITC" panose="03070402050302030203" pitchFamily="66" charset="0"/>
                <a:cs typeface="Arial" panose="020B0604020202020204" pitchFamily="34" charset="0"/>
              </a:rPr>
              <a:t> 	Drug store items (non-prescription) - $50</a:t>
            </a:r>
          </a:p>
          <a:p>
            <a:pPr lvl="1" eaLnBrk="1" hangingPunct="1">
              <a:spcBef>
                <a:spcPct val="0"/>
              </a:spcBef>
              <a:buClrTx/>
              <a:buSzTx/>
              <a:buFontTx/>
              <a:buNone/>
            </a:pPr>
            <a:r>
              <a:rPr lang="en-US" altLang="en-US" sz="2400" b="1" dirty="0">
                <a:latin typeface="Bradley Hand ITC" panose="03070402050302030203" pitchFamily="66" charset="0"/>
                <a:cs typeface="Arial" panose="020B0604020202020204" pitchFamily="34" charset="0"/>
              </a:rPr>
              <a:t>	Medical Miles = 50</a:t>
            </a:r>
          </a:p>
          <a:p>
            <a:pPr lvl="1" eaLnBrk="1" hangingPunct="1">
              <a:spcBef>
                <a:spcPct val="0"/>
              </a:spcBef>
              <a:buClrTx/>
              <a:buSzTx/>
              <a:buFontTx/>
              <a:buNone/>
            </a:pPr>
            <a:endParaRPr lang="en-US" altLang="en-US" sz="1800" b="1" dirty="0">
              <a:latin typeface="Bradley Hand ITC" panose="03070402050302030203" pitchFamily="66" charset="0"/>
              <a:cs typeface="Arial" panose="020B0604020202020204" pitchFamily="34" charset="0"/>
            </a:endParaRPr>
          </a:p>
          <a:p>
            <a:pPr lvl="1" eaLnBrk="1" hangingPunct="1">
              <a:spcBef>
                <a:spcPct val="0"/>
              </a:spcBef>
              <a:buClrTx/>
              <a:buSzTx/>
              <a:buFontTx/>
              <a:buNone/>
            </a:pPr>
            <a:endParaRPr lang="en-US" altLang="en-US" sz="1800" b="1" dirty="0">
              <a:latin typeface="Bradley Hand ITC" panose="03070402050302030203" pitchFamily="66"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dirty="0"/>
          </a:p>
        </p:txBody>
      </p:sp>
      <p:sp>
        <p:nvSpPr>
          <p:cNvPr id="8" name="TextBox 7"/>
          <p:cNvSpPr txBox="1"/>
          <p:nvPr/>
        </p:nvSpPr>
        <p:spPr>
          <a:xfrm>
            <a:off x="914400" y="5867400"/>
            <a:ext cx="6968574" cy="646331"/>
          </a:xfrm>
          <a:prstGeom prst="rect">
            <a:avLst/>
          </a:prstGeom>
          <a:solidFill>
            <a:schemeClr val="accent5">
              <a:lumMod val="75000"/>
            </a:schemeClr>
          </a:solidFill>
          <a:ln>
            <a:solidFill>
              <a:srgbClr val="001132"/>
            </a:solidFill>
          </a:ln>
        </p:spPr>
        <p:txBody>
          <a:bodyPr wrap="none" rtlCol="0">
            <a:spAutoFit/>
          </a:bodyPr>
          <a:lstStyle/>
          <a:p>
            <a:r>
              <a:rPr lang="en-US" b="1" dirty="0"/>
              <a:t>Determine if expenses are deductible; use Pub 4012 Page F-5 </a:t>
            </a:r>
          </a:p>
          <a:p>
            <a:r>
              <a:rPr lang="en-US" b="1" dirty="0"/>
              <a:t>and Pub 17 charts for reference</a:t>
            </a:r>
          </a:p>
        </p:txBody>
      </p:sp>
      <p:sp>
        <p:nvSpPr>
          <p:cNvPr id="10" name="TextBox 9" descr="NJ Pub Ref" title="NJ Pub Ref">
            <a:extLst>
              <a:ext uri="{FF2B5EF4-FFF2-40B4-BE49-F238E27FC236}">
                <a16:creationId xmlns:a16="http://schemas.microsoft.com/office/drawing/2014/main" id="{408C0D4F-714E-4AAE-B804-E693757B956A}"/>
              </a:ext>
            </a:extLst>
          </p:cNvPr>
          <p:cNvSpPr txBox="1"/>
          <p:nvPr/>
        </p:nvSpPr>
        <p:spPr>
          <a:xfrm>
            <a:off x="7140994" y="58579"/>
            <a:ext cx="1628139" cy="246221"/>
          </a:xfrm>
          <a:prstGeom prst="rect">
            <a:avLst/>
          </a:prstGeom>
          <a:noFill/>
        </p:spPr>
        <p:txBody>
          <a:bodyPr wrap="none" tIns="0" bIns="0" rtlCol="0">
            <a:spAutoFit/>
          </a:bodyPr>
          <a:lstStyle/>
          <a:p>
            <a:pPr algn="r"/>
            <a:r>
              <a:rPr lang="en-US" sz="1600" dirty="0"/>
              <a:t>Pub 4012 Tab F</a:t>
            </a:r>
          </a:p>
        </p:txBody>
      </p:sp>
    </p:spTree>
    <p:extLst>
      <p:ext uri="{BB962C8B-B14F-4D97-AF65-F5344CB8AC3E}">
        <p14:creationId xmlns:p14="http://schemas.microsoft.com/office/powerpoint/2010/main" val="40795230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6520" t="25695" r="35358" b="347"/>
          <a:stretch/>
        </p:blipFill>
        <p:spPr>
          <a:xfrm>
            <a:off x="609600" y="1647230"/>
            <a:ext cx="7721600" cy="4537670"/>
          </a:xfrm>
          <a:prstGeom prst="rect">
            <a:avLst/>
          </a:prstGeom>
        </p:spPr>
      </p:pic>
      <p:sp>
        <p:nvSpPr>
          <p:cNvPr id="782338" name="Title 1"/>
          <p:cNvSpPr>
            <a:spLocks noGrp="1"/>
          </p:cNvSpPr>
          <p:nvPr>
            <p:ph type="title"/>
          </p:nvPr>
        </p:nvSpPr>
        <p:spPr>
          <a:xfrm>
            <a:off x="609600" y="106531"/>
            <a:ext cx="8229600" cy="1326684"/>
          </a:xfrm>
        </p:spPr>
        <p:txBody>
          <a:bodyPr>
            <a:normAutofit fontScale="90000"/>
          </a:bodyPr>
          <a:lstStyle/>
          <a:p>
            <a:r>
              <a:rPr lang="en-US" altLang="en-US" sz="2900" dirty="0"/>
              <a:t>TS - Charitable Non-Cash Contributions (between $500 &amp; $5,000) – Schedule A Line 17</a:t>
            </a:r>
            <a:br>
              <a:rPr lang="en-US" altLang="en-US" dirty="0"/>
            </a:br>
            <a:r>
              <a:rPr lang="en-US" altLang="en-US" sz="2400" dirty="0">
                <a:solidFill>
                  <a:srgbClr val="0070C0"/>
                </a:solidFill>
              </a:rPr>
              <a:t>Federal Section \ Deductions \ Enter Myself \ Itemized Deductions \  Gifts to Charity \ Non-Cash Donations (more than $500)</a:t>
            </a:r>
            <a:endParaRPr lang="en-US" altLang="en-US" sz="2400" dirty="0"/>
          </a:p>
        </p:txBody>
      </p:sp>
      <p:sp>
        <p:nvSpPr>
          <p:cNvPr id="782345" name="TextBox 14"/>
          <p:cNvSpPr txBox="1">
            <a:spLocks noChangeArrowheads="1"/>
          </p:cNvSpPr>
          <p:nvPr/>
        </p:nvSpPr>
        <p:spPr bwMode="auto">
          <a:xfrm>
            <a:off x="14936" y="5954067"/>
            <a:ext cx="9190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200" b="1" dirty="0">
                <a:solidFill>
                  <a:srgbClr val="FF3300"/>
                </a:solidFill>
                <a:latin typeface="Arial" panose="020B0604020202020204" pitchFamily="34" charset="0"/>
                <a:cs typeface="Arial" panose="020B0604020202020204" pitchFamily="34" charset="0"/>
              </a:rPr>
              <a:t>Use this screen for non-cash donations between $500 and $5,000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50</a:t>
            </a:fld>
            <a:endParaRPr lang="en-US" dirty="0"/>
          </a:p>
        </p:txBody>
      </p:sp>
      <p:pic>
        <p:nvPicPr>
          <p:cNvPr id="16" name="Picture 15"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7" name="TextBox 16"/>
          <p:cNvSpPr txBox="1"/>
          <p:nvPr/>
        </p:nvSpPr>
        <p:spPr>
          <a:xfrm>
            <a:off x="4521200" y="2781300"/>
            <a:ext cx="3810000" cy="923330"/>
          </a:xfrm>
          <a:prstGeom prst="rect">
            <a:avLst/>
          </a:prstGeom>
          <a:solidFill>
            <a:schemeClr val="accent5">
              <a:lumMod val="75000"/>
            </a:schemeClr>
          </a:solidFill>
          <a:ln>
            <a:solidFill>
              <a:srgbClr val="001132"/>
            </a:solidFill>
          </a:ln>
        </p:spPr>
        <p:txBody>
          <a:bodyPr wrap="square" rtlCol="0">
            <a:spAutoFit/>
          </a:bodyPr>
          <a:lstStyle/>
          <a:p>
            <a:r>
              <a:rPr lang="en-US" b="1" dirty="0"/>
              <a:t>Form 8283 requires detailed</a:t>
            </a:r>
          </a:p>
          <a:p>
            <a:r>
              <a:rPr lang="en-US" b="1" dirty="0"/>
              <a:t>Information about items donated and organization donated to </a:t>
            </a:r>
          </a:p>
        </p:txBody>
      </p:sp>
    </p:spTree>
    <p:extLst>
      <p:ext uri="{BB962C8B-B14F-4D97-AF65-F5344CB8AC3E}">
        <p14:creationId xmlns:p14="http://schemas.microsoft.com/office/powerpoint/2010/main" val="419294360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a:xfrm>
            <a:off x="609600" y="277813"/>
            <a:ext cx="8260080" cy="1143000"/>
          </a:xfrm>
        </p:spPr>
        <p:txBody>
          <a:bodyPr>
            <a:normAutofit/>
          </a:bodyPr>
          <a:lstStyle/>
          <a:p>
            <a:r>
              <a:rPr lang="en-US" altLang="en-US" sz="3200" dirty="0"/>
              <a:t>Casualty &amp; Theft Losses - Schedule A – Line 20</a:t>
            </a:r>
          </a:p>
        </p:txBody>
      </p:sp>
      <p:sp>
        <p:nvSpPr>
          <p:cNvPr id="784388" name="Content Placeholder 6"/>
          <p:cNvSpPr>
            <a:spLocks noGrp="1" noChangeArrowheads="1"/>
          </p:cNvSpPr>
          <p:nvPr>
            <p:ph idx="1"/>
          </p:nvPr>
        </p:nvSpPr>
        <p:spPr/>
        <p:txBody>
          <a:bodyPr>
            <a:normAutofit/>
          </a:bodyPr>
          <a:lstStyle/>
          <a:p>
            <a:pPr eaLnBrk="1" hangingPunct="1">
              <a:lnSpc>
                <a:spcPct val="90000"/>
              </a:lnSpc>
            </a:pPr>
            <a:r>
              <a:rPr lang="en-US" altLang="en-US" dirty="0"/>
              <a:t> </a:t>
            </a:r>
            <a:r>
              <a:rPr lang="en-US" altLang="en-US" sz="2800" dirty="0"/>
              <a:t>Casualty and theft losses normally entered on Schedule A Line 20</a:t>
            </a:r>
          </a:p>
          <a:p>
            <a:pPr lvl="1" eaLnBrk="1" hangingPunct="1">
              <a:lnSpc>
                <a:spcPct val="90000"/>
              </a:lnSpc>
            </a:pPr>
            <a:r>
              <a:rPr lang="en-US" altLang="en-US" sz="3000" dirty="0"/>
              <a:t> </a:t>
            </a:r>
            <a:r>
              <a:rPr lang="en-US" altLang="en-US" sz="2600" dirty="0"/>
              <a:t>Includes home repairs after natural disaster</a:t>
            </a:r>
          </a:p>
          <a:p>
            <a:pPr lvl="1" eaLnBrk="1" hangingPunct="1">
              <a:lnSpc>
                <a:spcPct val="90000"/>
              </a:lnSpc>
            </a:pPr>
            <a:r>
              <a:rPr lang="en-US" altLang="en-US" sz="2600" dirty="0">
                <a:solidFill>
                  <a:srgbClr val="FF0000"/>
                </a:solidFill>
              </a:rPr>
              <a:t> Out of Scope </a:t>
            </a:r>
            <a:r>
              <a:rPr lang="en-US" altLang="en-US" sz="2600" dirty="0"/>
              <a:t>but</a:t>
            </a:r>
            <a:r>
              <a:rPr lang="en-US" altLang="en-US" sz="2600" dirty="0">
                <a:solidFill>
                  <a:srgbClr val="FF0000"/>
                </a:solidFill>
              </a:rPr>
              <a:t> </a:t>
            </a:r>
            <a:r>
              <a:rPr lang="en-US" altLang="en-US" sz="2600" dirty="0">
                <a:solidFill>
                  <a:schemeClr val="tx1">
                    <a:lumMod val="95000"/>
                    <a:lumOff val="5000"/>
                  </a:schemeClr>
                </a:solidFill>
              </a:rPr>
              <a:t>t</a:t>
            </a:r>
            <a:r>
              <a:rPr lang="en-US" altLang="en-US" sz="2600" dirty="0"/>
              <a:t>axpayer has 2 options:</a:t>
            </a:r>
          </a:p>
          <a:p>
            <a:pPr lvl="2" eaLnBrk="1" hangingPunct="1">
              <a:lnSpc>
                <a:spcPct val="90000"/>
              </a:lnSpc>
            </a:pPr>
            <a:r>
              <a:rPr lang="en-US" altLang="en-US" sz="2600" dirty="0"/>
              <a:t> </a:t>
            </a:r>
            <a:r>
              <a:rPr lang="en-US" altLang="en-US" sz="2400" dirty="0"/>
              <a:t>We can do return without these losses</a:t>
            </a:r>
          </a:p>
          <a:p>
            <a:pPr lvl="2" eaLnBrk="1" hangingPunct="1">
              <a:lnSpc>
                <a:spcPct val="90000"/>
              </a:lnSpc>
            </a:pPr>
            <a:r>
              <a:rPr lang="en-US" altLang="en-US" sz="2400" dirty="0"/>
              <a:t> Can go to a paid preparer</a:t>
            </a:r>
          </a:p>
          <a:p>
            <a:pPr eaLnBrk="1" hangingPunct="1">
              <a:lnSpc>
                <a:spcPct val="90000"/>
              </a:lnSpc>
            </a:pPr>
            <a:r>
              <a:rPr lang="en-US" altLang="en-US" dirty="0"/>
              <a:t> </a:t>
            </a:r>
            <a:r>
              <a:rPr lang="en-US" altLang="en-US" sz="2800" dirty="0"/>
              <a:t>TaxPrep4Free.org has a Special Topics document to help determine if taxpayer has potentially deductible casualty losses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51</a:t>
            </a:fld>
            <a:endParaRPr lang="en-US" dirty="0"/>
          </a:p>
        </p:txBody>
      </p:sp>
    </p:spTree>
    <p:extLst>
      <p:ext uri="{BB962C8B-B14F-4D97-AF65-F5344CB8AC3E}">
        <p14:creationId xmlns:p14="http://schemas.microsoft.com/office/powerpoint/2010/main" val="29457704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normAutofit/>
          </a:bodyPr>
          <a:lstStyle/>
          <a:p>
            <a:r>
              <a:rPr lang="en-US" altLang="en-US" dirty="0"/>
              <a:t>Miscellaneous Deductions - Schedule A – Lines 21 - 28</a:t>
            </a:r>
          </a:p>
        </p:txBody>
      </p:sp>
      <p:sp>
        <p:nvSpPr>
          <p:cNvPr id="786436" name="Content Placeholder 6"/>
          <p:cNvSpPr>
            <a:spLocks noGrp="1" noChangeArrowheads="1"/>
          </p:cNvSpPr>
          <p:nvPr>
            <p:ph idx="1"/>
          </p:nvPr>
        </p:nvSpPr>
        <p:spPr/>
        <p:txBody>
          <a:bodyPr/>
          <a:lstStyle/>
          <a:p>
            <a:pPr eaLnBrk="1" hangingPunct="1">
              <a:lnSpc>
                <a:spcPct val="90000"/>
              </a:lnSpc>
            </a:pPr>
            <a:r>
              <a:rPr lang="en-US" altLang="en-US" dirty="0"/>
              <a:t> </a:t>
            </a:r>
            <a:r>
              <a:rPr lang="en-US" altLang="en-US" sz="3000" dirty="0"/>
              <a:t>Must exceed 2% of AGI</a:t>
            </a:r>
          </a:p>
          <a:p>
            <a:pPr lvl="1" eaLnBrk="1" hangingPunct="1">
              <a:lnSpc>
                <a:spcPct val="90000"/>
              </a:lnSpc>
            </a:pPr>
            <a:r>
              <a:rPr lang="en-US" altLang="en-US" dirty="0"/>
              <a:t> </a:t>
            </a:r>
            <a:r>
              <a:rPr lang="en-US" altLang="en-US" sz="2600" dirty="0"/>
              <a:t>Line 21 – Unreimbursed employee expenses</a:t>
            </a:r>
          </a:p>
          <a:p>
            <a:pPr lvl="1" eaLnBrk="1" hangingPunct="1">
              <a:lnSpc>
                <a:spcPct val="90000"/>
              </a:lnSpc>
            </a:pPr>
            <a:r>
              <a:rPr lang="en-US" altLang="en-US" sz="2600" dirty="0"/>
              <a:t> Line 22 – Tax preparation fees</a:t>
            </a:r>
          </a:p>
          <a:p>
            <a:pPr lvl="1" eaLnBrk="1" hangingPunct="1">
              <a:lnSpc>
                <a:spcPct val="90000"/>
              </a:lnSpc>
            </a:pPr>
            <a:r>
              <a:rPr lang="en-US" altLang="en-US" sz="2600" dirty="0"/>
              <a:t> Line 23 – Other expenses</a:t>
            </a:r>
          </a:p>
          <a:p>
            <a:pPr lvl="2" eaLnBrk="1" hangingPunct="1">
              <a:lnSpc>
                <a:spcPct val="90000"/>
              </a:lnSpc>
            </a:pPr>
            <a:r>
              <a:rPr lang="en-US" altLang="en-US" dirty="0"/>
              <a:t> </a:t>
            </a:r>
            <a:r>
              <a:rPr lang="en-US" altLang="en-US" sz="2200" dirty="0"/>
              <a:t>Investment expense, safe deposit box, etc.</a:t>
            </a:r>
          </a:p>
          <a:p>
            <a:pPr lvl="2" eaLnBrk="1" hangingPunct="1">
              <a:lnSpc>
                <a:spcPct val="90000"/>
              </a:lnSpc>
            </a:pPr>
            <a:r>
              <a:rPr lang="en-US" altLang="en-US" sz="2200" dirty="0"/>
              <a:t> Many others are </a:t>
            </a:r>
            <a:r>
              <a:rPr lang="en-US" altLang="en-US" sz="2200" dirty="0">
                <a:solidFill>
                  <a:srgbClr val="FF0000"/>
                </a:solidFill>
              </a:rPr>
              <a:t>Out of Scope</a:t>
            </a:r>
            <a:r>
              <a:rPr lang="en-US" altLang="en-US" sz="2200" dirty="0"/>
              <a:t> </a:t>
            </a:r>
          </a:p>
          <a:p>
            <a:pPr eaLnBrk="1" hangingPunct="1">
              <a:lnSpc>
                <a:spcPct val="90000"/>
              </a:lnSpc>
            </a:pPr>
            <a:r>
              <a:rPr lang="en-US" altLang="en-US" dirty="0"/>
              <a:t> </a:t>
            </a:r>
            <a:r>
              <a:rPr lang="en-US" altLang="en-US" sz="3000" dirty="0"/>
              <a:t>Not subject to 2% AGI limits (Line 28)</a:t>
            </a:r>
          </a:p>
          <a:p>
            <a:pPr lvl="1" eaLnBrk="1" hangingPunct="1">
              <a:lnSpc>
                <a:spcPct val="90000"/>
              </a:lnSpc>
            </a:pPr>
            <a:r>
              <a:rPr lang="en-US" altLang="en-US" dirty="0"/>
              <a:t> </a:t>
            </a:r>
            <a:r>
              <a:rPr lang="en-US" altLang="en-US" sz="2600" dirty="0"/>
              <a:t>Gambling losses to the extent of winnings</a:t>
            </a:r>
          </a:p>
          <a:p>
            <a:pPr lvl="1" eaLnBrk="1" hangingPunct="1">
              <a:lnSpc>
                <a:spcPct val="90000"/>
              </a:lnSpc>
            </a:pPr>
            <a:r>
              <a:rPr lang="en-US" altLang="en-US" sz="2600" dirty="0"/>
              <a:t> Work-related expenses for disabled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52</a:t>
            </a:fld>
            <a:endParaRPr lang="en-US" dirty="0"/>
          </a:p>
        </p:txBody>
      </p:sp>
    </p:spTree>
    <p:extLst>
      <p:ext uri="{BB962C8B-B14F-4D97-AF65-F5344CB8AC3E}">
        <p14:creationId xmlns:p14="http://schemas.microsoft.com/office/powerpoint/2010/main" val="220838866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p:cNvSpPr>
            <a:spLocks noGrp="1"/>
          </p:cNvSpPr>
          <p:nvPr>
            <p:ph type="title"/>
          </p:nvPr>
        </p:nvSpPr>
        <p:spPr>
          <a:xfrm>
            <a:off x="609600" y="240030"/>
            <a:ext cx="8534400" cy="1180783"/>
          </a:xfrm>
        </p:spPr>
        <p:txBody>
          <a:bodyPr>
            <a:normAutofit fontScale="90000"/>
          </a:bodyPr>
          <a:lstStyle/>
          <a:p>
            <a:r>
              <a:rPr lang="en-US" altLang="en-US" sz="2900" dirty="0"/>
              <a:t>TS – Unreimbursed Employee Expenses – Schedule A Line 21</a:t>
            </a:r>
            <a:br>
              <a:rPr lang="en-US" altLang="en-US" sz="2900" dirty="0"/>
            </a:br>
            <a:r>
              <a:rPr lang="en-US" altLang="en-US" sz="2200" dirty="0">
                <a:solidFill>
                  <a:srgbClr val="0070C0"/>
                </a:solidFill>
              </a:rPr>
              <a:t>Federal Section \ Deductions \ Enter Myself \ Itemized Deductions \ Unreimbursed Employee Business Expense</a:t>
            </a:r>
            <a:endParaRPr lang="en-US" altLang="en-US" sz="24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53</a:t>
            </a:fld>
            <a:endParaRPr lang="en-US" dirty="0"/>
          </a:p>
        </p:txBody>
      </p:sp>
      <p:pic>
        <p:nvPicPr>
          <p:cNvPr id="16" name="Picture 15"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pic>
        <p:nvPicPr>
          <p:cNvPr id="5" name="Picture 4"/>
          <p:cNvPicPr>
            <a:picLocks noChangeAspect="1"/>
          </p:cNvPicPr>
          <p:nvPr/>
        </p:nvPicPr>
        <p:blipFill>
          <a:blip r:embed="rId4"/>
          <a:stretch>
            <a:fillRect/>
          </a:stretch>
        </p:blipFill>
        <p:spPr>
          <a:xfrm>
            <a:off x="628650" y="1610518"/>
            <a:ext cx="7613650" cy="4600575"/>
          </a:xfrm>
          <a:prstGeom prst="rect">
            <a:avLst/>
          </a:prstGeom>
        </p:spPr>
      </p:pic>
    </p:spTree>
    <p:extLst>
      <p:ext uri="{BB962C8B-B14F-4D97-AF65-F5344CB8AC3E}">
        <p14:creationId xmlns:p14="http://schemas.microsoft.com/office/powerpoint/2010/main" val="137306804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7008" t="5903" r="19253" b="23263"/>
          <a:stretch/>
        </p:blipFill>
        <p:spPr>
          <a:xfrm>
            <a:off x="609600" y="1610225"/>
            <a:ext cx="8293101" cy="4790575"/>
          </a:xfrm>
          <a:prstGeom prst="rect">
            <a:avLst/>
          </a:prstGeom>
        </p:spPr>
      </p:pic>
      <p:sp>
        <p:nvSpPr>
          <p:cNvPr id="782338" name="Title 1"/>
          <p:cNvSpPr>
            <a:spLocks noGrp="1"/>
          </p:cNvSpPr>
          <p:nvPr>
            <p:ph type="title"/>
          </p:nvPr>
        </p:nvSpPr>
        <p:spPr>
          <a:xfrm>
            <a:off x="609600" y="240030"/>
            <a:ext cx="8534400" cy="1180783"/>
          </a:xfrm>
        </p:spPr>
        <p:txBody>
          <a:bodyPr>
            <a:normAutofit fontScale="90000"/>
          </a:bodyPr>
          <a:lstStyle/>
          <a:p>
            <a:r>
              <a:rPr lang="en-US" altLang="en-US" sz="2900" dirty="0"/>
              <a:t>TS – Job-Related Travel Expenses – Schedule A Line 21</a:t>
            </a:r>
            <a:br>
              <a:rPr lang="en-US" altLang="en-US" dirty="0"/>
            </a:br>
            <a:r>
              <a:rPr lang="en-US" altLang="en-US" sz="2400" dirty="0">
                <a:solidFill>
                  <a:srgbClr val="0070C0"/>
                </a:solidFill>
              </a:rPr>
              <a:t>Federal Section \ Deductions \ Enter Myself \ Itemized Deductions \ </a:t>
            </a:r>
            <a:r>
              <a:rPr lang="en-US" sz="2400" dirty="0">
                <a:solidFill>
                  <a:srgbClr val="0070C0"/>
                </a:solidFill>
              </a:rPr>
              <a:t>Job-Related Travel Expenses (Form 2106)</a:t>
            </a:r>
            <a:endParaRPr lang="en-US" altLang="en-US" sz="24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54</a:t>
            </a:fld>
            <a:endParaRPr lang="en-US" dirty="0"/>
          </a:p>
        </p:txBody>
      </p:sp>
      <p:pic>
        <p:nvPicPr>
          <p:cNvPr id="16" name="Picture 15"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1" name="TextBox 10"/>
          <p:cNvSpPr txBox="1"/>
          <p:nvPr/>
        </p:nvSpPr>
        <p:spPr>
          <a:xfrm>
            <a:off x="2112962" y="1877126"/>
            <a:ext cx="5527675" cy="923330"/>
          </a:xfrm>
          <a:prstGeom prst="rect">
            <a:avLst/>
          </a:prstGeom>
          <a:solidFill>
            <a:schemeClr val="accent5">
              <a:lumMod val="75000"/>
            </a:schemeClr>
          </a:solidFill>
          <a:ln>
            <a:solidFill>
              <a:srgbClr val="002060"/>
            </a:solidFill>
          </a:ln>
        </p:spPr>
        <p:txBody>
          <a:bodyPr wrap="square" rtlCol="0">
            <a:spAutoFit/>
          </a:bodyPr>
          <a:lstStyle/>
          <a:p>
            <a:r>
              <a:rPr lang="en-US" b="1" dirty="0"/>
              <a:t>Unreimbursed employee business expenses</a:t>
            </a:r>
          </a:p>
          <a:p>
            <a:r>
              <a:rPr lang="en-US" b="1" dirty="0"/>
              <a:t>are in scope only if no employer reimbursement</a:t>
            </a:r>
          </a:p>
          <a:p>
            <a:r>
              <a:rPr lang="en-US" b="1" dirty="0"/>
              <a:t>and standard mileage rate is used</a:t>
            </a:r>
          </a:p>
        </p:txBody>
      </p:sp>
    </p:spTree>
    <p:extLst>
      <p:ext uri="{BB962C8B-B14F-4D97-AF65-F5344CB8AC3E}">
        <p14:creationId xmlns:p14="http://schemas.microsoft.com/office/powerpoint/2010/main" val="129737161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7776" t="19940" r="32736" b="7942"/>
          <a:stretch/>
        </p:blipFill>
        <p:spPr>
          <a:xfrm>
            <a:off x="686812" y="1598443"/>
            <a:ext cx="7644387" cy="4775200"/>
          </a:xfrm>
          <a:prstGeom prst="rect">
            <a:avLst/>
          </a:prstGeom>
        </p:spPr>
      </p:pic>
      <p:sp>
        <p:nvSpPr>
          <p:cNvPr id="782338" name="Title 1"/>
          <p:cNvSpPr>
            <a:spLocks noGrp="1"/>
          </p:cNvSpPr>
          <p:nvPr>
            <p:ph type="title"/>
          </p:nvPr>
        </p:nvSpPr>
        <p:spPr>
          <a:xfrm>
            <a:off x="609600" y="240030"/>
            <a:ext cx="8191500" cy="1180783"/>
          </a:xfrm>
        </p:spPr>
        <p:txBody>
          <a:bodyPr>
            <a:normAutofit fontScale="90000"/>
          </a:bodyPr>
          <a:lstStyle/>
          <a:p>
            <a:r>
              <a:rPr lang="en-US" altLang="en-US" sz="2900" dirty="0"/>
              <a:t>TS – Miscellaneous Deductions – Schedule A</a:t>
            </a:r>
            <a:br>
              <a:rPr lang="en-US" altLang="en-US" dirty="0"/>
            </a:br>
            <a:r>
              <a:rPr lang="en-US" altLang="en-US" sz="2400" dirty="0">
                <a:solidFill>
                  <a:srgbClr val="0070C0"/>
                </a:solidFill>
              </a:rPr>
              <a:t>Federal Section \ Deductions \ Enter Myself \ Itemized Deductions \ Miscellaneous Deductions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55</a:t>
            </a:fld>
            <a:endParaRPr lang="en-US" dirty="0"/>
          </a:p>
        </p:txBody>
      </p:sp>
      <p:pic>
        <p:nvPicPr>
          <p:cNvPr id="16" name="Picture 15"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9" name="TextBox 8"/>
          <p:cNvSpPr txBox="1"/>
          <p:nvPr/>
        </p:nvSpPr>
        <p:spPr>
          <a:xfrm>
            <a:off x="2043874" y="4995350"/>
            <a:ext cx="5690426" cy="369332"/>
          </a:xfrm>
          <a:prstGeom prst="rect">
            <a:avLst/>
          </a:prstGeom>
          <a:solidFill>
            <a:schemeClr val="accent5">
              <a:lumMod val="75000"/>
            </a:schemeClr>
          </a:solidFill>
          <a:ln>
            <a:solidFill>
              <a:srgbClr val="002060"/>
            </a:solidFill>
          </a:ln>
        </p:spPr>
        <p:txBody>
          <a:bodyPr wrap="square" rtlCol="0">
            <a:spAutoFit/>
          </a:bodyPr>
          <a:lstStyle/>
          <a:p>
            <a:r>
              <a:rPr lang="en-US" b="1" dirty="0"/>
              <a:t>Tax return preparations fees -  Schedule A Line 22</a:t>
            </a:r>
          </a:p>
        </p:txBody>
      </p:sp>
      <p:sp>
        <p:nvSpPr>
          <p:cNvPr id="10" name="Oval 4"/>
          <p:cNvSpPr>
            <a:spLocks noChangeArrowheads="1"/>
          </p:cNvSpPr>
          <p:nvPr/>
        </p:nvSpPr>
        <p:spPr bwMode="auto">
          <a:xfrm>
            <a:off x="686812" y="5001616"/>
            <a:ext cx="457200" cy="3863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1" name="Oval 4"/>
          <p:cNvSpPr>
            <a:spLocks noChangeArrowheads="1"/>
          </p:cNvSpPr>
          <p:nvPr/>
        </p:nvSpPr>
        <p:spPr bwMode="auto">
          <a:xfrm>
            <a:off x="677362" y="5554783"/>
            <a:ext cx="457200" cy="33960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2" name="Straight Arrow Connector 11"/>
          <p:cNvCxnSpPr>
            <a:stCxn id="9" idx="1"/>
            <a:endCxn id="10" idx="6"/>
          </p:cNvCxnSpPr>
          <p:nvPr/>
        </p:nvCxnSpPr>
        <p:spPr bwMode="auto">
          <a:xfrm flipH="1">
            <a:off x="1144012" y="5180016"/>
            <a:ext cx="899862" cy="14778"/>
          </a:xfrm>
          <a:prstGeom prst="straightConnector1">
            <a:avLst/>
          </a:prstGeom>
          <a:noFill/>
          <a:ln w="38100" cap="flat" cmpd="sng" algn="ctr">
            <a:solidFill>
              <a:srgbClr val="FF0000"/>
            </a:solidFill>
            <a:prstDash val="solid"/>
            <a:round/>
            <a:headEnd type="none" w="med" len="med"/>
            <a:tailEnd type="triangle"/>
          </a:ln>
          <a:effectLst/>
        </p:spPr>
      </p:cxnSp>
      <p:sp>
        <p:nvSpPr>
          <p:cNvPr id="14" name="TextBox 13"/>
          <p:cNvSpPr txBox="1"/>
          <p:nvPr/>
        </p:nvSpPr>
        <p:spPr>
          <a:xfrm>
            <a:off x="2031174" y="5496632"/>
            <a:ext cx="5103788" cy="369332"/>
          </a:xfrm>
          <a:prstGeom prst="rect">
            <a:avLst/>
          </a:prstGeom>
          <a:solidFill>
            <a:schemeClr val="accent5">
              <a:lumMod val="75000"/>
            </a:schemeClr>
          </a:solidFill>
          <a:ln>
            <a:solidFill>
              <a:srgbClr val="002060"/>
            </a:solidFill>
          </a:ln>
        </p:spPr>
        <p:txBody>
          <a:bodyPr wrap="square" rtlCol="0">
            <a:spAutoFit/>
          </a:bodyPr>
          <a:lstStyle/>
          <a:p>
            <a:r>
              <a:rPr lang="en-US" b="1" dirty="0"/>
              <a:t>Safe deposit box rental - Schedule A Line 23 </a:t>
            </a:r>
          </a:p>
        </p:txBody>
      </p:sp>
      <p:cxnSp>
        <p:nvCxnSpPr>
          <p:cNvPr id="15" name="Straight Arrow Connector 14"/>
          <p:cNvCxnSpPr/>
          <p:nvPr/>
        </p:nvCxnSpPr>
        <p:spPr bwMode="auto">
          <a:xfrm flipH="1" flipV="1">
            <a:off x="1138524" y="5694493"/>
            <a:ext cx="830162" cy="16603"/>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2031175" y="6017889"/>
            <a:ext cx="4839526" cy="369332"/>
          </a:xfrm>
          <a:prstGeom prst="rect">
            <a:avLst/>
          </a:prstGeom>
          <a:solidFill>
            <a:schemeClr val="accent5">
              <a:lumMod val="75000"/>
            </a:schemeClr>
          </a:solidFill>
          <a:ln>
            <a:solidFill>
              <a:srgbClr val="002060"/>
            </a:solidFill>
          </a:ln>
        </p:spPr>
        <p:txBody>
          <a:bodyPr wrap="square" rtlCol="0">
            <a:spAutoFit/>
          </a:bodyPr>
          <a:lstStyle/>
          <a:p>
            <a:r>
              <a:rPr lang="en-US" b="1" dirty="0"/>
              <a:t>Investment expenses - Schedule A Line 23</a:t>
            </a:r>
          </a:p>
        </p:txBody>
      </p:sp>
      <p:sp>
        <p:nvSpPr>
          <p:cNvPr id="19" name="Oval 4"/>
          <p:cNvSpPr>
            <a:spLocks noChangeArrowheads="1"/>
          </p:cNvSpPr>
          <p:nvPr/>
        </p:nvSpPr>
        <p:spPr bwMode="auto">
          <a:xfrm>
            <a:off x="639262" y="6061199"/>
            <a:ext cx="457200" cy="33960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0" name="Straight Arrow Connector 19"/>
          <p:cNvCxnSpPr/>
          <p:nvPr/>
        </p:nvCxnSpPr>
        <p:spPr bwMode="auto">
          <a:xfrm flipH="1">
            <a:off x="1144012" y="6230999"/>
            <a:ext cx="839612" cy="0"/>
          </a:xfrm>
          <a:prstGeom prst="straightConnector1">
            <a:avLst/>
          </a:prstGeom>
          <a:noFill/>
          <a:ln w="38100" cap="flat" cmpd="sng" algn="ctr">
            <a:solidFill>
              <a:srgbClr val="FF0000"/>
            </a:solidFill>
            <a:prstDash val="solid"/>
            <a:round/>
            <a:headEnd type="none" w="med" len="med"/>
            <a:tailEnd type="triangle"/>
          </a:ln>
          <a:effectLst/>
        </p:spPr>
      </p:cxnSp>
      <p:sp>
        <p:nvSpPr>
          <p:cNvPr id="22" name="Oval 4"/>
          <p:cNvSpPr>
            <a:spLocks noChangeArrowheads="1"/>
          </p:cNvSpPr>
          <p:nvPr/>
        </p:nvSpPr>
        <p:spPr bwMode="auto">
          <a:xfrm>
            <a:off x="686812" y="2757246"/>
            <a:ext cx="457200" cy="34155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3" name="TextBox 22"/>
          <p:cNvSpPr txBox="1"/>
          <p:nvPr/>
        </p:nvSpPr>
        <p:spPr>
          <a:xfrm>
            <a:off x="2043874" y="2771889"/>
            <a:ext cx="4657950" cy="369332"/>
          </a:xfrm>
          <a:prstGeom prst="rect">
            <a:avLst/>
          </a:prstGeom>
          <a:solidFill>
            <a:schemeClr val="accent5">
              <a:lumMod val="75000"/>
            </a:schemeClr>
          </a:solidFill>
          <a:ln>
            <a:solidFill>
              <a:srgbClr val="002060"/>
            </a:solidFill>
          </a:ln>
        </p:spPr>
        <p:txBody>
          <a:bodyPr wrap="square" rtlCol="0">
            <a:spAutoFit/>
          </a:bodyPr>
          <a:lstStyle/>
          <a:p>
            <a:r>
              <a:rPr lang="en-US" b="1" dirty="0"/>
              <a:t>Gambling losses - Schedule A Line 28</a:t>
            </a:r>
          </a:p>
        </p:txBody>
      </p:sp>
      <p:cxnSp>
        <p:nvCxnSpPr>
          <p:cNvPr id="24" name="Straight Arrow Connector 23"/>
          <p:cNvCxnSpPr/>
          <p:nvPr/>
        </p:nvCxnSpPr>
        <p:spPr bwMode="auto">
          <a:xfrm flipH="1">
            <a:off x="1131810" y="2921000"/>
            <a:ext cx="836876" cy="7023"/>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31400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itle 1"/>
          <p:cNvSpPr>
            <a:spLocks noGrp="1"/>
          </p:cNvSpPr>
          <p:nvPr>
            <p:ph type="title"/>
          </p:nvPr>
        </p:nvSpPr>
        <p:spPr/>
        <p:txBody>
          <a:bodyPr/>
          <a:lstStyle/>
          <a:p>
            <a:pPr eaLnBrk="1" hangingPunct="1"/>
            <a:r>
              <a:rPr lang="en-US" altLang="en-US" dirty="0"/>
              <a:t>Non-Deductible Items</a:t>
            </a:r>
          </a:p>
        </p:txBody>
      </p:sp>
      <p:sp>
        <p:nvSpPr>
          <p:cNvPr id="14339" name="Content Placeholder 2"/>
          <p:cNvSpPr>
            <a:spLocks noGrp="1"/>
          </p:cNvSpPr>
          <p:nvPr>
            <p:ph idx="1"/>
          </p:nvPr>
        </p:nvSpPr>
        <p:spPr>
          <a:xfrm>
            <a:off x="609600" y="1524000"/>
            <a:ext cx="8077200" cy="4800600"/>
          </a:xfrm>
        </p:spPr>
        <p:txBody>
          <a:bodyPr>
            <a:normAutofit/>
          </a:bodyPr>
          <a:lstStyle/>
          <a:p>
            <a:pPr eaLnBrk="1" hangingPunct="1">
              <a:defRPr/>
            </a:pPr>
            <a:r>
              <a:rPr lang="en-US" dirty="0"/>
              <a:t> Cost of raffle, bingo, or lottery tickets </a:t>
            </a:r>
          </a:p>
          <a:p>
            <a:pPr lvl="1" eaLnBrk="1" hangingPunct="1">
              <a:defRPr/>
            </a:pPr>
            <a:r>
              <a:rPr lang="en-US" dirty="0"/>
              <a:t> But could be netted against winnings on W-2G</a:t>
            </a:r>
          </a:p>
          <a:p>
            <a:pPr eaLnBrk="1" hangingPunct="1">
              <a:defRPr/>
            </a:pPr>
            <a:r>
              <a:rPr lang="en-US" dirty="0"/>
              <a:t> Value of a person’s time or service</a:t>
            </a:r>
          </a:p>
          <a:p>
            <a:pPr eaLnBrk="1" hangingPunct="1">
              <a:defRPr/>
            </a:pPr>
            <a:r>
              <a:rPr lang="en-US" dirty="0"/>
              <a:t> Blood donated to a blood bank or Red Cross</a:t>
            </a:r>
          </a:p>
          <a:p>
            <a:pPr eaLnBrk="1" hangingPunct="1">
              <a:defRPr/>
            </a:pPr>
            <a:r>
              <a:rPr lang="en-US" dirty="0"/>
              <a:t> Car depreciation, insurance, general repairs, or maintenance</a:t>
            </a:r>
          </a:p>
          <a:p>
            <a:pPr eaLnBrk="1" hangingPunct="1">
              <a:defRPr/>
            </a:pPr>
            <a:r>
              <a:rPr lang="en-US" dirty="0"/>
              <a:t> Direct contributions to an individual</a:t>
            </a:r>
          </a:p>
          <a:p>
            <a:pPr eaLnBrk="1" hangingPunct="1">
              <a:defRPr/>
            </a:pPr>
            <a:r>
              <a:rPr lang="en-US" dirty="0"/>
              <a:t> Funeral expenses</a:t>
            </a:r>
          </a:p>
          <a:p>
            <a:pPr eaLnBrk="1" hangingPunct="1">
              <a:defRPr/>
            </a:pPr>
            <a:r>
              <a:rPr lang="en-US" dirty="0"/>
              <a:t> Life insurance premiums</a:t>
            </a:r>
          </a:p>
          <a:p>
            <a:pPr eaLnBrk="1" hangingPunct="1">
              <a:defRPr/>
            </a:pPr>
            <a:r>
              <a:rPr lang="en-US" dirty="0"/>
              <a:t> Part of a charitable contribution that benefits the taxpayer</a:t>
            </a:r>
          </a:p>
          <a:p>
            <a:pPr lvl="1" eaLnBrk="1" hangingPunct="1">
              <a:defRPr/>
            </a:pPr>
            <a:r>
              <a:rPr lang="en-US" dirty="0"/>
              <a:t> E.g. - fair market value of meal at charity dinner</a:t>
            </a:r>
          </a:p>
          <a:p>
            <a:pPr>
              <a:defRPr/>
            </a:pPr>
            <a:r>
              <a:rPr lang="en-US" dirty="0"/>
              <a:t> Gifts to lobby groups, civic leagues, social clubs, labor unions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56</a:t>
            </a:fld>
            <a:endParaRPr lang="en-US" dirty="0"/>
          </a:p>
        </p:txBody>
      </p:sp>
    </p:spTree>
    <p:extLst>
      <p:ext uri="{BB962C8B-B14F-4D97-AF65-F5344CB8AC3E}">
        <p14:creationId xmlns:p14="http://schemas.microsoft.com/office/powerpoint/2010/main" val="400697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29"/>
          <p:cNvPicPr>
            <a:picLocks noGrp="1" noChangeAspect="1"/>
          </p:cNvPicPr>
          <p:nvPr>
            <p:ph idx="1"/>
          </p:nvPr>
        </p:nvPicPr>
        <p:blipFill>
          <a:blip r:embed="rId3"/>
          <a:stretch>
            <a:fillRect/>
          </a:stretch>
        </p:blipFill>
        <p:spPr>
          <a:xfrm>
            <a:off x="533400" y="1600200"/>
            <a:ext cx="8206839" cy="4554164"/>
          </a:xfrm>
          <a:prstGeom prst="rect">
            <a:avLst/>
          </a:prstGeom>
        </p:spPr>
      </p:pic>
      <p:sp>
        <p:nvSpPr>
          <p:cNvPr id="743427" name="Title 1"/>
          <p:cNvSpPr>
            <a:spLocks noGrp="1"/>
          </p:cNvSpPr>
          <p:nvPr>
            <p:ph type="title"/>
          </p:nvPr>
        </p:nvSpPr>
        <p:spPr/>
        <p:txBody>
          <a:bodyPr>
            <a:normAutofit fontScale="90000"/>
          </a:bodyPr>
          <a:lstStyle/>
          <a:p>
            <a:r>
              <a:rPr lang="en-US" altLang="en-US" dirty="0"/>
              <a:t>TS – Medical Expenses</a:t>
            </a:r>
            <a:br>
              <a:rPr lang="en-US" altLang="en-US" dirty="0"/>
            </a:br>
            <a:r>
              <a:rPr lang="en-US" altLang="en-US" sz="2700" dirty="0">
                <a:solidFill>
                  <a:srgbClr val="0070C0"/>
                </a:solidFill>
              </a:rPr>
              <a:t>Federal Section \ Deductions \ Enter Myself \ Itemized Deductions \ Medical and Dental Expenses</a:t>
            </a:r>
            <a:endParaRPr lang="en-US" altLang="en-US" dirty="0">
              <a:solidFill>
                <a:srgbClr val="0070C0"/>
              </a:solidFill>
            </a:endParaRPr>
          </a:p>
        </p:txBody>
      </p:sp>
      <p:sp>
        <p:nvSpPr>
          <p:cNvPr id="9" name="Oval 4"/>
          <p:cNvSpPr>
            <a:spLocks noChangeArrowheads="1"/>
          </p:cNvSpPr>
          <p:nvPr/>
        </p:nvSpPr>
        <p:spPr bwMode="auto">
          <a:xfrm>
            <a:off x="457201" y="1650781"/>
            <a:ext cx="1329702" cy="33844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0" name="TextBox 9"/>
          <p:cNvSpPr txBox="1"/>
          <p:nvPr/>
        </p:nvSpPr>
        <p:spPr>
          <a:xfrm>
            <a:off x="1632114" y="5181980"/>
            <a:ext cx="4011880"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Medical miles @ 19 cents per mile; </a:t>
            </a:r>
          </a:p>
          <a:p>
            <a:pPr eaLnBrk="1" hangingPunct="1">
              <a:defRPr/>
            </a:pPr>
            <a:r>
              <a:rPr lang="en-US" b="1" dirty="0">
                <a:solidFill>
                  <a:srgbClr val="FF0000"/>
                </a:solidFill>
                <a:latin typeface="Arial" charset="0"/>
                <a:cs typeface="Arial" charset="0"/>
              </a:rPr>
              <a:t>17 cents for 2017</a:t>
            </a:r>
          </a:p>
        </p:txBody>
      </p:sp>
      <p:sp>
        <p:nvSpPr>
          <p:cNvPr id="12" name="Oval 4"/>
          <p:cNvSpPr>
            <a:spLocks noChangeArrowheads="1"/>
          </p:cNvSpPr>
          <p:nvPr/>
        </p:nvSpPr>
        <p:spPr bwMode="auto">
          <a:xfrm>
            <a:off x="6056910" y="3521034"/>
            <a:ext cx="628403" cy="33844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TextBox 12"/>
          <p:cNvSpPr txBox="1"/>
          <p:nvPr/>
        </p:nvSpPr>
        <p:spPr>
          <a:xfrm>
            <a:off x="7011389" y="2761012"/>
            <a:ext cx="172885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Drs./Dentists</a:t>
            </a:r>
          </a:p>
        </p:txBody>
      </p:sp>
      <p:sp>
        <p:nvSpPr>
          <p:cNvPr id="16" name="TextBox 15"/>
          <p:cNvSpPr txBox="1"/>
          <p:nvPr/>
        </p:nvSpPr>
        <p:spPr>
          <a:xfrm>
            <a:off x="3368634" y="5884493"/>
            <a:ext cx="4639293"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Enter details for other medical expenses</a:t>
            </a:r>
          </a:p>
        </p:txBody>
      </p:sp>
      <p:sp>
        <p:nvSpPr>
          <p:cNvPr id="15" name="TextBox 14"/>
          <p:cNvSpPr txBox="1"/>
          <p:nvPr/>
        </p:nvSpPr>
        <p:spPr>
          <a:xfrm>
            <a:off x="2438400" y="1684210"/>
            <a:ext cx="2441694" cy="369332"/>
          </a:xfrm>
          <a:prstGeom prst="rect">
            <a:avLst/>
          </a:prstGeom>
          <a:solidFill>
            <a:schemeClr val="accent5">
              <a:lumMod val="75000"/>
            </a:schemeClr>
          </a:solidFill>
          <a:ln>
            <a:solidFill>
              <a:srgbClr val="001132"/>
            </a:solidFill>
          </a:ln>
        </p:spPr>
        <p:txBody>
          <a:bodyPr wrap="none" rtlCol="0">
            <a:spAutoFit/>
          </a:bodyPr>
          <a:lstStyle/>
          <a:p>
            <a:r>
              <a:rPr lang="en-US" b="1" dirty="0"/>
              <a:t>Insurance premiums</a:t>
            </a:r>
          </a:p>
        </p:txBody>
      </p:sp>
      <p:sp>
        <p:nvSpPr>
          <p:cNvPr id="17" name="Oval 4"/>
          <p:cNvSpPr>
            <a:spLocks noChangeArrowheads="1"/>
          </p:cNvSpPr>
          <p:nvPr/>
        </p:nvSpPr>
        <p:spPr bwMode="auto">
          <a:xfrm>
            <a:off x="8294323" y="5307212"/>
            <a:ext cx="403762" cy="34438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a:stCxn id="13" idx="1"/>
            <a:endCxn id="48" idx="7"/>
          </p:cNvCxnSpPr>
          <p:nvPr/>
        </p:nvCxnSpPr>
        <p:spPr bwMode="auto">
          <a:xfrm flipH="1">
            <a:off x="6581919" y="2945678"/>
            <a:ext cx="429470" cy="262114"/>
          </a:xfrm>
          <a:prstGeom prst="straightConnector1">
            <a:avLst/>
          </a:prstGeom>
          <a:noFill/>
          <a:ln w="38100" cap="flat" cmpd="sng" algn="ctr">
            <a:solidFill>
              <a:srgbClr val="FF0000"/>
            </a:solidFill>
            <a:prstDash val="solid"/>
            <a:round/>
            <a:headEnd type="none" w="med" len="med"/>
            <a:tailEnd type="triangle"/>
          </a:ln>
          <a:effectLst/>
        </p:spPr>
      </p:cxnSp>
      <p:cxnSp>
        <p:nvCxnSpPr>
          <p:cNvPr id="25" name="Straight Arrow Connector 24"/>
          <p:cNvCxnSpPr>
            <a:endCxn id="17" idx="3"/>
          </p:cNvCxnSpPr>
          <p:nvPr/>
        </p:nvCxnSpPr>
        <p:spPr bwMode="auto">
          <a:xfrm flipV="1">
            <a:off x="8007927" y="5601162"/>
            <a:ext cx="345526" cy="307680"/>
          </a:xfrm>
          <a:prstGeom prst="straightConnector1">
            <a:avLst/>
          </a:prstGeom>
          <a:noFill/>
          <a:ln w="38100" cap="flat" cmpd="sng" algn="ctr">
            <a:solidFill>
              <a:srgbClr val="FF0000"/>
            </a:solidFill>
            <a:prstDash val="solid"/>
            <a:round/>
            <a:headEnd type="none" w="med" len="med"/>
            <a:tailEnd type="triangle"/>
          </a:ln>
          <a:effectLst/>
        </p:spPr>
      </p:cxnSp>
      <p:cxnSp>
        <p:nvCxnSpPr>
          <p:cNvPr id="28" name="Straight Arrow Connector 27"/>
          <p:cNvCxnSpPr>
            <a:stCxn id="10" idx="3"/>
            <a:endCxn id="27" idx="2"/>
          </p:cNvCxnSpPr>
          <p:nvPr/>
        </p:nvCxnSpPr>
        <p:spPr bwMode="auto">
          <a:xfrm flipV="1">
            <a:off x="5643994" y="5178897"/>
            <a:ext cx="446969" cy="32624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a:xfrm>
            <a:off x="3028950" y="6448314"/>
            <a:ext cx="3086100" cy="254113"/>
          </a:xfrm>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dirty="0"/>
          </a:p>
        </p:txBody>
      </p:sp>
      <p:pic>
        <p:nvPicPr>
          <p:cNvPr id="18" name="Picture 17"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27" name="Oval 4"/>
          <p:cNvSpPr>
            <a:spLocks noChangeArrowheads="1"/>
          </p:cNvSpPr>
          <p:nvPr/>
        </p:nvSpPr>
        <p:spPr bwMode="auto">
          <a:xfrm>
            <a:off x="6090963" y="5019205"/>
            <a:ext cx="383822" cy="31938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5" name="Straight Arrow Connector 34"/>
          <p:cNvCxnSpPr/>
          <p:nvPr/>
        </p:nvCxnSpPr>
        <p:spPr bwMode="auto">
          <a:xfrm flipH="1">
            <a:off x="1786904" y="1843645"/>
            <a:ext cx="651496" cy="0"/>
          </a:xfrm>
          <a:prstGeom prst="straightConnector1">
            <a:avLst/>
          </a:prstGeom>
          <a:noFill/>
          <a:ln w="38100" cap="flat" cmpd="sng" algn="ctr">
            <a:solidFill>
              <a:srgbClr val="FF0000"/>
            </a:solidFill>
            <a:prstDash val="solid"/>
            <a:round/>
            <a:headEnd type="none" w="med" len="med"/>
            <a:tailEnd type="triangle"/>
          </a:ln>
          <a:effectLst/>
        </p:spPr>
      </p:cxnSp>
      <p:sp>
        <p:nvSpPr>
          <p:cNvPr id="42" name="TextBox 41"/>
          <p:cNvSpPr txBox="1"/>
          <p:nvPr/>
        </p:nvSpPr>
        <p:spPr>
          <a:xfrm>
            <a:off x="7065818" y="4448162"/>
            <a:ext cx="1223412" cy="369332"/>
          </a:xfrm>
          <a:prstGeom prst="rect">
            <a:avLst/>
          </a:prstGeom>
          <a:solidFill>
            <a:schemeClr val="accent5">
              <a:lumMod val="75000"/>
            </a:schemeClr>
          </a:solidFill>
          <a:ln>
            <a:solidFill>
              <a:srgbClr val="002060"/>
            </a:solidFill>
          </a:ln>
        </p:spPr>
        <p:txBody>
          <a:bodyPr wrap="none" rtlCol="0">
            <a:spAutoFit/>
          </a:bodyPr>
          <a:lstStyle/>
          <a:p>
            <a:r>
              <a:rPr lang="en-US" b="1" dirty="0"/>
              <a:t>Hospitals</a:t>
            </a:r>
          </a:p>
        </p:txBody>
      </p:sp>
      <p:sp>
        <p:nvSpPr>
          <p:cNvPr id="43" name="Oval 4"/>
          <p:cNvSpPr>
            <a:spLocks noChangeArrowheads="1"/>
          </p:cNvSpPr>
          <p:nvPr/>
        </p:nvSpPr>
        <p:spPr bwMode="auto">
          <a:xfrm>
            <a:off x="6118780" y="4472512"/>
            <a:ext cx="463139" cy="32063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44" name="Straight Arrow Connector 43"/>
          <p:cNvCxnSpPr>
            <a:stCxn id="42" idx="1"/>
            <a:endCxn id="43" idx="6"/>
          </p:cNvCxnSpPr>
          <p:nvPr/>
        </p:nvCxnSpPr>
        <p:spPr bwMode="auto">
          <a:xfrm flipH="1">
            <a:off x="6581919" y="4632828"/>
            <a:ext cx="483899" cy="1"/>
          </a:xfrm>
          <a:prstGeom prst="straightConnector1">
            <a:avLst/>
          </a:prstGeom>
          <a:noFill/>
          <a:ln w="38100" cap="flat" cmpd="sng" algn="ctr">
            <a:solidFill>
              <a:srgbClr val="FF0000"/>
            </a:solidFill>
            <a:prstDash val="solid"/>
            <a:round/>
            <a:headEnd type="none" w="med" len="med"/>
            <a:tailEnd type="triangle"/>
          </a:ln>
          <a:effectLst/>
        </p:spPr>
      </p:cxnSp>
      <p:sp>
        <p:nvSpPr>
          <p:cNvPr id="48" name="Oval 4"/>
          <p:cNvSpPr>
            <a:spLocks noChangeArrowheads="1"/>
          </p:cNvSpPr>
          <p:nvPr/>
        </p:nvSpPr>
        <p:spPr bwMode="auto">
          <a:xfrm>
            <a:off x="6064974" y="3157068"/>
            <a:ext cx="605639" cy="3463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0" name="TextBox 49"/>
          <p:cNvSpPr txBox="1"/>
          <p:nvPr/>
        </p:nvSpPr>
        <p:spPr>
          <a:xfrm>
            <a:off x="7065818" y="3194462"/>
            <a:ext cx="1659429" cy="369332"/>
          </a:xfrm>
          <a:prstGeom prst="rect">
            <a:avLst/>
          </a:prstGeom>
          <a:solidFill>
            <a:schemeClr val="accent5">
              <a:lumMod val="75000"/>
            </a:schemeClr>
          </a:solidFill>
          <a:ln>
            <a:solidFill>
              <a:srgbClr val="002060"/>
            </a:solidFill>
          </a:ln>
        </p:spPr>
        <p:txBody>
          <a:bodyPr wrap="none" rtlCol="0">
            <a:spAutoFit/>
          </a:bodyPr>
          <a:lstStyle/>
          <a:p>
            <a:r>
              <a:rPr lang="en-US" b="1" dirty="0"/>
              <a:t>Prescriptions</a:t>
            </a:r>
          </a:p>
        </p:txBody>
      </p:sp>
      <p:cxnSp>
        <p:nvCxnSpPr>
          <p:cNvPr id="51" name="Straight Arrow Connector 50"/>
          <p:cNvCxnSpPr>
            <a:stCxn id="50" idx="1"/>
            <a:endCxn id="12" idx="6"/>
          </p:cNvCxnSpPr>
          <p:nvPr/>
        </p:nvCxnSpPr>
        <p:spPr bwMode="auto">
          <a:xfrm flipH="1">
            <a:off x="6685313" y="3379128"/>
            <a:ext cx="380505" cy="31113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54030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2" grpId="0" animBg="1" autoUpdateAnimBg="0"/>
      <p:bldP spid="13" grpId="0" animBg="1"/>
      <p:bldP spid="16" grpId="0" animBg="1"/>
      <p:bldP spid="1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15302"/>
            <a:ext cx="7886699" cy="4638523"/>
          </a:xfrm>
          <a:prstGeom prst="rect">
            <a:avLst/>
          </a:prstGeom>
        </p:spPr>
      </p:pic>
      <p:sp>
        <p:nvSpPr>
          <p:cNvPr id="743427" name="Title 1"/>
          <p:cNvSpPr>
            <a:spLocks noGrp="1"/>
          </p:cNvSpPr>
          <p:nvPr>
            <p:ph type="title"/>
          </p:nvPr>
        </p:nvSpPr>
        <p:spPr/>
        <p:txBody>
          <a:bodyPr>
            <a:normAutofit fontScale="90000"/>
          </a:bodyPr>
          <a:lstStyle/>
          <a:p>
            <a:r>
              <a:rPr lang="en-US" altLang="en-US" dirty="0"/>
              <a:t>TS – Medical Expenses</a:t>
            </a:r>
            <a:br>
              <a:rPr lang="en-US" altLang="en-US" dirty="0"/>
            </a:br>
            <a:r>
              <a:rPr lang="en-US" altLang="en-US" sz="2200" dirty="0">
                <a:solidFill>
                  <a:srgbClr val="0070C0"/>
                </a:solidFill>
              </a:rPr>
              <a:t>Federal Section \ Deductions \ Enter Myself \ Itemized Deductions \ Medical and Dental Expenses \ Other Medical Expenses</a:t>
            </a:r>
            <a:endParaRPr lang="en-US" altLang="en-US" dirty="0">
              <a:solidFill>
                <a:srgbClr val="0070C0"/>
              </a:solidFill>
            </a:endParaRPr>
          </a:p>
        </p:txBody>
      </p:sp>
      <p:sp>
        <p:nvSpPr>
          <p:cNvPr id="9" name="Oval 4"/>
          <p:cNvSpPr>
            <a:spLocks noChangeArrowheads="1"/>
          </p:cNvSpPr>
          <p:nvPr/>
        </p:nvSpPr>
        <p:spPr bwMode="auto">
          <a:xfrm>
            <a:off x="609600" y="3088900"/>
            <a:ext cx="1676400" cy="33844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5" name="TextBox 14"/>
          <p:cNvSpPr txBox="1"/>
          <p:nvPr/>
        </p:nvSpPr>
        <p:spPr>
          <a:xfrm>
            <a:off x="2222615" y="2419725"/>
            <a:ext cx="4544834" cy="369332"/>
          </a:xfrm>
          <a:prstGeom prst="rect">
            <a:avLst/>
          </a:prstGeom>
          <a:solidFill>
            <a:schemeClr val="accent5">
              <a:lumMod val="75000"/>
            </a:schemeClr>
          </a:solidFill>
          <a:ln>
            <a:solidFill>
              <a:srgbClr val="001132"/>
            </a:solidFill>
          </a:ln>
        </p:spPr>
        <p:txBody>
          <a:bodyPr wrap="none" rtlCol="0">
            <a:spAutoFit/>
          </a:bodyPr>
          <a:lstStyle/>
          <a:p>
            <a:r>
              <a:rPr lang="en-US" b="1" dirty="0"/>
              <a:t>Description of other medical expenses</a:t>
            </a:r>
          </a:p>
        </p:txBody>
      </p:sp>
      <p:cxnSp>
        <p:nvCxnSpPr>
          <p:cNvPr id="22" name="Straight Arrow Connector 21"/>
          <p:cNvCxnSpPr/>
          <p:nvPr/>
        </p:nvCxnSpPr>
        <p:spPr bwMode="auto">
          <a:xfrm flipH="1">
            <a:off x="1220104" y="4400466"/>
            <a:ext cx="802808" cy="1388"/>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a:xfrm>
            <a:off x="3028950" y="6448314"/>
            <a:ext cx="3086100" cy="254113"/>
          </a:xfrm>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dirty="0"/>
          </a:p>
        </p:txBody>
      </p:sp>
      <p:pic>
        <p:nvPicPr>
          <p:cNvPr id="18" name="Picture 17"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35" name="Straight Arrow Connector 34"/>
          <p:cNvCxnSpPr/>
          <p:nvPr/>
        </p:nvCxnSpPr>
        <p:spPr bwMode="auto">
          <a:xfrm flipH="1">
            <a:off x="1676402" y="2761012"/>
            <a:ext cx="546213" cy="315723"/>
          </a:xfrm>
          <a:prstGeom prst="straightConnector1">
            <a:avLst/>
          </a:prstGeom>
          <a:noFill/>
          <a:ln w="38100" cap="flat" cmpd="sng" algn="ctr">
            <a:solidFill>
              <a:srgbClr val="FF0000"/>
            </a:solidFill>
            <a:prstDash val="solid"/>
            <a:round/>
            <a:headEnd type="none" w="med" len="med"/>
            <a:tailEnd type="triangle"/>
          </a:ln>
          <a:effectLst/>
        </p:spPr>
      </p:cxnSp>
      <p:sp>
        <p:nvSpPr>
          <p:cNvPr id="48" name="Oval 4"/>
          <p:cNvSpPr>
            <a:spLocks noChangeArrowheads="1"/>
          </p:cNvSpPr>
          <p:nvPr/>
        </p:nvSpPr>
        <p:spPr bwMode="auto">
          <a:xfrm>
            <a:off x="590550" y="4227284"/>
            <a:ext cx="605639" cy="3463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0" name="TextBox 49"/>
          <p:cNvSpPr txBox="1"/>
          <p:nvPr/>
        </p:nvSpPr>
        <p:spPr>
          <a:xfrm>
            <a:off x="2022912" y="4189075"/>
            <a:ext cx="4019049"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other medical expenses</a:t>
            </a:r>
          </a:p>
        </p:txBody>
      </p:sp>
    </p:spTree>
    <p:extLst>
      <p:ext uri="{BB962C8B-B14F-4D97-AF65-F5344CB8AC3E}">
        <p14:creationId xmlns:p14="http://schemas.microsoft.com/office/powerpoint/2010/main" val="2774139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Title 1"/>
          <p:cNvSpPr>
            <a:spLocks noGrp="1"/>
          </p:cNvSpPr>
          <p:nvPr>
            <p:ph type="title"/>
          </p:nvPr>
        </p:nvSpPr>
        <p:spPr>
          <a:xfrm>
            <a:off x="609600" y="228600"/>
            <a:ext cx="8077200" cy="1143000"/>
          </a:xfrm>
        </p:spPr>
        <p:txBody>
          <a:bodyPr>
            <a:normAutofit/>
          </a:bodyPr>
          <a:lstStyle/>
          <a:p>
            <a:r>
              <a:rPr lang="en-US" altLang="en-US" dirty="0"/>
              <a:t>Medical Expenses - TS Tips</a:t>
            </a:r>
          </a:p>
        </p:txBody>
      </p:sp>
      <p:sp>
        <p:nvSpPr>
          <p:cNvPr id="391171" name="Content Placeholder 2"/>
          <p:cNvSpPr>
            <a:spLocks noGrp="1"/>
          </p:cNvSpPr>
          <p:nvPr>
            <p:ph idx="1"/>
          </p:nvPr>
        </p:nvSpPr>
        <p:spPr>
          <a:xfrm>
            <a:off x="609600" y="1447799"/>
            <a:ext cx="8001000" cy="5143501"/>
          </a:xfrm>
        </p:spPr>
        <p:txBody>
          <a:bodyPr>
            <a:normAutofit fontScale="40000" lnSpcReduction="20000"/>
          </a:bodyPr>
          <a:lstStyle/>
          <a:p>
            <a:pPr>
              <a:buClr>
                <a:schemeClr val="accent5">
                  <a:lumMod val="75000"/>
                </a:schemeClr>
              </a:buClr>
              <a:buBlip>
                <a:blip r:embed="rId3"/>
              </a:buBlip>
              <a:defRPr/>
            </a:pPr>
            <a:r>
              <a:rPr lang="en-US" altLang="en-US" sz="3800" dirty="0"/>
              <a:t> </a:t>
            </a:r>
            <a:r>
              <a:rPr lang="en-US" altLang="en-US" sz="6500" dirty="0"/>
              <a:t>Enter in </a:t>
            </a:r>
            <a:r>
              <a:rPr lang="en-US" altLang="en-US" sz="6500" dirty="0">
                <a:solidFill>
                  <a:schemeClr val="accent4"/>
                </a:solidFill>
              </a:rPr>
              <a:t>Federal Section \ Deductions \ Enter Myself \ Itemized Deductions \ Medical and Dental Expenses</a:t>
            </a:r>
          </a:p>
          <a:p>
            <a:pPr lvl="1">
              <a:defRPr/>
            </a:pPr>
            <a:r>
              <a:rPr lang="en-US" altLang="en-US" sz="5500" dirty="0"/>
              <a:t> TaxSlayer pulls over Medicare Part B, C, &amp; D expenses previously entered on SSA -1099/RB-1099 screen, but they do not show on Medical and Dental Insurance line</a:t>
            </a:r>
          </a:p>
          <a:p>
            <a:pPr lvl="1">
              <a:defRPr/>
            </a:pPr>
            <a:r>
              <a:rPr lang="en-US" altLang="en-US" sz="5500" dirty="0"/>
              <a:t> Enter any other health/dental insurance premiums (including Medicare supplement plans)</a:t>
            </a:r>
          </a:p>
          <a:p>
            <a:pPr lvl="2">
              <a:defRPr/>
            </a:pPr>
            <a:r>
              <a:rPr lang="en-US" altLang="en-US" sz="4500" dirty="0"/>
              <a:t> Do not include medical/dental premiums deducted from your pay through a cafeteria plan; already received benefit of pre-tax </a:t>
            </a:r>
          </a:p>
          <a:p>
            <a:pPr lvl="1">
              <a:defRPr/>
            </a:pPr>
            <a:r>
              <a:rPr lang="en-US" altLang="en-US" sz="3500" dirty="0"/>
              <a:t> </a:t>
            </a:r>
            <a:r>
              <a:rPr lang="en-US" altLang="en-US" sz="5500" dirty="0"/>
              <a:t>Enter other expenses for hospitals, doctors, dentists, prescriptions, lab fees, medical tests, medical equipment, long-term care insurance premiums, etc. on the appropriate lines</a:t>
            </a:r>
          </a:p>
          <a:p>
            <a:pPr lvl="2">
              <a:defRPr/>
            </a:pPr>
            <a:r>
              <a:rPr lang="en-US" altLang="en-US" sz="5200" dirty="0"/>
              <a:t> </a:t>
            </a:r>
            <a:r>
              <a:rPr lang="en-US" altLang="en-US" sz="4500" dirty="0"/>
              <a:t>Non-prescription drug store items are not deductible, so do not enter (unless taxpayer has a prescription for them)</a:t>
            </a:r>
          </a:p>
          <a:p>
            <a:pPr lvl="2">
              <a:defRPr/>
            </a:pPr>
            <a:r>
              <a:rPr lang="en-US" altLang="en-US" sz="4500" dirty="0"/>
              <a:t> TaxSlayer calculates how much of Long-Term Care premiums can be deducted, based on age </a:t>
            </a:r>
          </a:p>
          <a:p>
            <a:pPr lvl="2">
              <a:defRPr/>
            </a:pPr>
            <a:r>
              <a:rPr lang="en-US" altLang="en-US" sz="4500" dirty="0"/>
              <a:t> Can enter itemized details behind each line by clicking on circle at right of line.  TaxSlayer will add together and populate the total for that line</a:t>
            </a:r>
          </a:p>
          <a:p>
            <a:pPr lvl="2">
              <a:defRPr/>
            </a:pPr>
            <a:endParaRPr lang="en-US" altLang="en-US" sz="4500" dirty="0"/>
          </a:p>
          <a:p>
            <a:pPr marL="685800" lvl="2" indent="0">
              <a:buNone/>
              <a:defRPr/>
            </a:pPr>
            <a:endParaRPr lang="en-US" altLang="en-US" sz="3300" b="1" dirty="0">
              <a:solidFill>
                <a:srgbClr val="FF000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40325868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12207"/>
            <a:ext cx="7696533" cy="3022600"/>
          </a:xfrm>
          <a:prstGeom prst="rect">
            <a:avLst/>
          </a:prstGeom>
        </p:spPr>
      </p:pic>
      <p:sp>
        <p:nvSpPr>
          <p:cNvPr id="743427" name="Title 1"/>
          <p:cNvSpPr>
            <a:spLocks noGrp="1"/>
          </p:cNvSpPr>
          <p:nvPr>
            <p:ph type="title"/>
          </p:nvPr>
        </p:nvSpPr>
        <p:spPr/>
        <p:txBody>
          <a:bodyPr>
            <a:noAutofit/>
          </a:bodyPr>
          <a:lstStyle/>
          <a:p>
            <a:r>
              <a:rPr lang="en-US" altLang="en-US" sz="2800" dirty="0"/>
              <a:t>TS – Medical Deductions Summary Page</a:t>
            </a:r>
            <a:br>
              <a:rPr lang="en-US" altLang="en-US" sz="2800" dirty="0"/>
            </a:br>
            <a:r>
              <a:rPr lang="en-US" altLang="en-US" sz="2000" dirty="0">
                <a:solidFill>
                  <a:srgbClr val="0070C0"/>
                </a:solidFill>
              </a:rPr>
              <a:t>Federal Section \ Deductions \ Enter Myself \ Itemized Deductions \ Medical and Dental Expenses</a:t>
            </a:r>
            <a:endParaRPr lang="en-US" altLang="en-US" sz="2800" dirty="0">
              <a:solidFill>
                <a:srgbClr val="0070C0"/>
              </a:solidFill>
            </a:endParaRPr>
          </a:p>
        </p:txBody>
      </p:sp>
      <p:sp>
        <p:nvSpPr>
          <p:cNvPr id="12" name="Oval 4"/>
          <p:cNvSpPr>
            <a:spLocks noChangeArrowheads="1"/>
          </p:cNvSpPr>
          <p:nvPr/>
        </p:nvSpPr>
        <p:spPr bwMode="auto">
          <a:xfrm>
            <a:off x="5074920" y="3131424"/>
            <a:ext cx="842307" cy="33844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TextBox 12"/>
          <p:cNvSpPr txBox="1"/>
          <p:nvPr/>
        </p:nvSpPr>
        <p:spPr>
          <a:xfrm>
            <a:off x="633449" y="3698272"/>
            <a:ext cx="2464082"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Does not include Medicare premiums</a:t>
            </a:r>
          </a:p>
        </p:txBody>
      </p:sp>
      <p:cxnSp>
        <p:nvCxnSpPr>
          <p:cNvPr id="22" name="Straight Arrow Connector 21"/>
          <p:cNvCxnSpPr>
            <a:endCxn id="48" idx="4"/>
          </p:cNvCxnSpPr>
          <p:nvPr/>
        </p:nvCxnSpPr>
        <p:spPr bwMode="auto">
          <a:xfrm flipV="1">
            <a:off x="880110" y="3469871"/>
            <a:ext cx="8164" cy="22201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dirty="0"/>
          </a:p>
        </p:txBody>
      </p:sp>
      <p:pic>
        <p:nvPicPr>
          <p:cNvPr id="18" name="Picture 17"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48" name="Oval 4"/>
          <p:cNvSpPr>
            <a:spLocks noChangeArrowheads="1"/>
          </p:cNvSpPr>
          <p:nvPr/>
        </p:nvSpPr>
        <p:spPr bwMode="auto">
          <a:xfrm>
            <a:off x="585454" y="3123507"/>
            <a:ext cx="605639" cy="3463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0" name="TextBox 49"/>
          <p:cNvSpPr txBox="1"/>
          <p:nvPr/>
        </p:nvSpPr>
        <p:spPr>
          <a:xfrm>
            <a:off x="4433720" y="3766498"/>
            <a:ext cx="2967479" cy="646331"/>
          </a:xfrm>
          <a:prstGeom prst="rect">
            <a:avLst/>
          </a:prstGeom>
          <a:solidFill>
            <a:schemeClr val="accent5">
              <a:lumMod val="75000"/>
            </a:schemeClr>
          </a:solidFill>
          <a:ln>
            <a:solidFill>
              <a:srgbClr val="002060"/>
            </a:solidFill>
          </a:ln>
        </p:spPr>
        <p:txBody>
          <a:bodyPr wrap="none" rtlCol="0">
            <a:spAutoFit/>
          </a:bodyPr>
          <a:lstStyle/>
          <a:p>
            <a:r>
              <a:rPr lang="en-US" b="1" dirty="0"/>
              <a:t>Does not include medical</a:t>
            </a:r>
          </a:p>
          <a:p>
            <a:r>
              <a:rPr lang="en-US" b="1" dirty="0"/>
              <a:t> mileage expenses</a:t>
            </a:r>
          </a:p>
        </p:txBody>
      </p:sp>
      <p:cxnSp>
        <p:nvCxnSpPr>
          <p:cNvPr id="51" name="Straight Arrow Connector 50"/>
          <p:cNvCxnSpPr/>
          <p:nvPr/>
        </p:nvCxnSpPr>
        <p:spPr bwMode="auto">
          <a:xfrm flipV="1">
            <a:off x="5496073" y="3481160"/>
            <a:ext cx="1" cy="285338"/>
          </a:xfrm>
          <a:prstGeom prst="straightConnector1">
            <a:avLst/>
          </a:prstGeom>
          <a:noFill/>
          <a:ln w="38100" cap="flat" cmpd="sng" algn="ctr">
            <a:solidFill>
              <a:srgbClr val="FF0000"/>
            </a:solidFill>
            <a:prstDash val="solid"/>
            <a:round/>
            <a:headEnd type="none" w="med" len="med"/>
            <a:tailEnd type="triangle"/>
          </a:ln>
          <a:effectLst/>
        </p:spPr>
      </p:cxnSp>
      <p:sp>
        <p:nvSpPr>
          <p:cNvPr id="9" name="TextBox 8"/>
          <p:cNvSpPr txBox="1"/>
          <p:nvPr/>
        </p:nvSpPr>
        <p:spPr>
          <a:xfrm>
            <a:off x="1714500" y="5143500"/>
            <a:ext cx="6083717" cy="923330"/>
          </a:xfrm>
          <a:prstGeom prst="rect">
            <a:avLst/>
          </a:prstGeom>
          <a:noFill/>
        </p:spPr>
        <p:txBody>
          <a:bodyPr wrap="none" rtlCol="0">
            <a:spAutoFit/>
          </a:bodyPr>
          <a:lstStyle/>
          <a:p>
            <a:r>
              <a:rPr lang="en-US" b="1" dirty="0">
                <a:solidFill>
                  <a:srgbClr val="FF0000"/>
                </a:solidFill>
              </a:rPr>
              <a:t>Medicare premiums and medical mileage expenses</a:t>
            </a:r>
          </a:p>
          <a:p>
            <a:r>
              <a:rPr lang="en-US" b="1" dirty="0">
                <a:solidFill>
                  <a:srgbClr val="FF0000"/>
                </a:solidFill>
              </a:rPr>
              <a:t>are included in total itemized deductions even though</a:t>
            </a:r>
          </a:p>
          <a:p>
            <a:r>
              <a:rPr lang="en-US" b="1" dirty="0">
                <a:solidFill>
                  <a:srgbClr val="FF0000"/>
                </a:solidFill>
              </a:rPr>
              <a:t>not shown on this summary page</a:t>
            </a:r>
          </a:p>
        </p:txBody>
      </p:sp>
    </p:spTree>
    <p:extLst>
      <p:ext uri="{BB962C8B-B14F-4D97-AF65-F5344CB8AC3E}">
        <p14:creationId xmlns:p14="http://schemas.microsoft.com/office/powerpoint/2010/main" val="3865958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p:bldLst>
  </p:timing>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 Template</Template>
  <TotalTime>5</TotalTime>
  <Words>5065</Words>
  <Application>Microsoft Office PowerPoint</Application>
  <PresentationFormat>On-screen Show (4:3)</PresentationFormat>
  <Paragraphs>703</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Bradley Hand ITC</vt:lpstr>
      <vt:lpstr>Calibri</vt:lpstr>
      <vt:lpstr>Verdana</vt:lpstr>
      <vt:lpstr>Wingdings</vt:lpstr>
      <vt:lpstr>NJ Template 06</vt:lpstr>
      <vt:lpstr>Itemized Deductions NJ Property Tax Deduction / Credit</vt:lpstr>
      <vt:lpstr>What are Itemized Deductions?</vt:lpstr>
      <vt:lpstr>Overview  Schedule A Itemized Deductions</vt:lpstr>
      <vt:lpstr>Medical Expenses Itemized Deductions</vt:lpstr>
      <vt:lpstr>Sample Medical Expenses</vt:lpstr>
      <vt:lpstr>TS – Medical Expenses Federal Section \ Deductions \ Enter Myself \ Itemized Deductions \ Medical and Dental Expenses</vt:lpstr>
      <vt:lpstr>TS – Medical Expenses Federal Section \ Deductions \ Enter Myself \ Itemized Deductions \ Medical and Dental Expenses \ Other Medical Expenses</vt:lpstr>
      <vt:lpstr>Medical Expenses - TS Tips</vt:lpstr>
      <vt:lpstr>TS – Medical Deductions Summary Page Federal Section \ Deductions \ Enter Myself \ Itemized Deductions \ Medical and Dental Expenses</vt:lpstr>
      <vt:lpstr>Taxes You Paid – Schedule A</vt:lpstr>
      <vt:lpstr>Deductible Taxes</vt:lpstr>
      <vt:lpstr>Non-Deductible Taxes</vt:lpstr>
      <vt:lpstr>State Income Tax or Sales Tax – Schedule A Line 5</vt:lpstr>
      <vt:lpstr>TS – State Income and Sales Taxes Federal Section \ Deductions \ Enter Myself \ Itemized Deductions \ Taxes You Paid</vt:lpstr>
      <vt:lpstr>TS – Sales Tax  Federal Section \ Deductions \ Enter Myself \ Itemized Deductions \ Taxes You Paid \ Sales Tax Worksheet</vt:lpstr>
      <vt:lpstr>Real Estate Taxes – Schedule A Line 6</vt:lpstr>
      <vt:lpstr>Real Estate Taxes – Schedule A Line 6</vt:lpstr>
      <vt:lpstr>Source Info for Real Estate Tax Deduction</vt:lpstr>
      <vt:lpstr>Source Info for Real Estate Tax Deduction</vt:lpstr>
      <vt:lpstr>Sample Property Tax Bill</vt:lpstr>
      <vt:lpstr>Source Info for Real Estate Tax Deduction</vt:lpstr>
      <vt:lpstr>Sample Property Tax Postcard (Green Card)</vt:lpstr>
      <vt:lpstr>TS – Real Estate Taxes – Schedule A Federal Section \ Deductions \ Enter Myself \ Itemized Deductions \ Taxes You Paid</vt:lpstr>
      <vt:lpstr>NJ Property Tax Deduction/Credit</vt:lpstr>
      <vt:lpstr>Federal/State Differences:    Property Tax Deduction/Credit</vt:lpstr>
      <vt:lpstr>Federal/State Differences:    Property Tax Deduction/Credit</vt:lpstr>
      <vt:lpstr>General Eligibility Requirements for NJ Property Tax Deduction/Credit</vt:lpstr>
      <vt:lpstr>Renters - Specific Eligibility Requirements for NJ Property Tax Credit</vt:lpstr>
      <vt:lpstr>Property Tax &amp; Rent on a NJ Return</vt:lpstr>
      <vt:lpstr>Amount of Property Taxes to Claim on NJ Return</vt:lpstr>
      <vt:lpstr>Source Documents for NJ Property Tax Amounts</vt:lpstr>
      <vt:lpstr>Property Tax Credit for Homeowners and Tenants Not Required to File a NJ 1040</vt:lpstr>
      <vt:lpstr>Property Tax Credit for Homeowners and Tenants Not Required to File a NJ 1040</vt:lpstr>
      <vt:lpstr>TS - Property Taxes on NJ Return State Section \ Edit \ Enter Myself \ Credits \ Property Tax Credit/ Deduction</vt:lpstr>
      <vt:lpstr>TS - Property Taxes on NJ Return State Section \ Edit \ Enter Myself \ Credits \ Property Tax Credit/ Deduction</vt:lpstr>
      <vt:lpstr>Additional Real Estate Items on NJ 1040</vt:lpstr>
      <vt:lpstr>TS - Property Taxes Paid – NJ 1040 Page 3 Lines 37A-C and Line 38</vt:lpstr>
      <vt:lpstr>TS – NJ 1040 Page 1</vt:lpstr>
      <vt:lpstr>Interest You Paid – Schedule A Lines  10 - 14</vt:lpstr>
      <vt:lpstr>TS – Interest/Points From Form 1098 – Schedule A Line 10 Federal Section \ Deductions \ Enter Myself \ Itemized Deductions \ Mortgage Interest and Expenses \ Mortgage Interest Reported on Form 1098 \ Enter Interest and Points Paid</vt:lpstr>
      <vt:lpstr>TS - Interest If No Form 1098 – Schedule A Line 11 Federal Section \ Deductions \ Enter Myself \ Itemized Deductions \ Mortgage Interest and Expenses \ Mortgage Interest Not Reported on Form 1098</vt:lpstr>
      <vt:lpstr>TS – Points Not Reported on Form 1098 – Schedule A Line 12 Federal Section \ Deductions \ Enter Myself \ Itemized Deductions \ Mortgage Interest and Expenses \ Points Not Reported on Form 1098</vt:lpstr>
      <vt:lpstr>TS – Primary Mortgage Insurance – Schedule A Line 13 Federal Section \ Deductions \ Enter Myself \ Itemized Deductions \ Mortgage Interest and Expenses \ Points Not Reported on Form 1098 \ Primary Mortgage Insurance (PMI) Deduction</vt:lpstr>
      <vt:lpstr>Cash Gifts To Charity – Schedule A – Lines 16 - 19</vt:lpstr>
      <vt:lpstr>Non-Cash Gifts To Charity – Schedule A Line 17</vt:lpstr>
      <vt:lpstr>TS - Charitable Contributions Sub-Menu Federal Section \ Deductions \ Enter Myself \ Itemized Deductions \  Gifts to Charity</vt:lpstr>
      <vt:lpstr>TS - Charitable Cash Contributions – Schedule A Line 16 Federal Section \ Deductions \ Enter Myself \ Itemized Deductions \  Gifts to Charity \ Cash Gifts to Charity</vt:lpstr>
      <vt:lpstr>TS - Charitable Cash Contributions – Schedule A Line 16 Federal Section \ Deductions \ Enter Myself \ Itemized Deductions \  Gifts to Charity \ Cash Gifts to Charity \ Override</vt:lpstr>
      <vt:lpstr>TS - Charitable Non-Cash Contributions (under $500) – Schedule A Line 17 Federal Section \ Deductions \ Enter Myself \ Itemized Deductions \  Gifts to Charity \ Non-Cash Gifts to Charity</vt:lpstr>
      <vt:lpstr>TS - Charitable Non-Cash Contributions (between $500 &amp; $5,000) – Schedule A Line 17 Federal Section \ Deductions \ Enter Myself \ Itemized Deductions \  Gifts to Charity \ Non-Cash Donations (more than $500)</vt:lpstr>
      <vt:lpstr>Casualty &amp; Theft Losses - Schedule A – Line 20</vt:lpstr>
      <vt:lpstr>Miscellaneous Deductions - Schedule A – Lines 21 - 28</vt:lpstr>
      <vt:lpstr>TS – Unreimbursed Employee Expenses – Schedule A Line 21 Federal Section \ Deductions \ Enter Myself \ Itemized Deductions \ Unreimbursed Employee Business Expense</vt:lpstr>
      <vt:lpstr>TS – Job-Related Travel Expenses – Schedule A Line 21 Federal Section \ Deductions \ Enter Myself \ Itemized Deductions \ Job-Related Travel Expenses (Form 2106)</vt:lpstr>
      <vt:lpstr>TS – Miscellaneous Deductions – Schedule A Federal Section \ Deductions \ Enter Myself \ Itemized Deductions \ Miscellaneous Deductions</vt:lpstr>
      <vt:lpstr>Non-Deductible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NJTL-00</dc:title>
  <dc:creator>Al TP4F</dc:creator>
  <cp:lastModifiedBy>Al TP4F</cp:lastModifiedBy>
  <cp:revision>5</cp:revision>
  <dcterms:created xsi:type="dcterms:W3CDTF">2017-12-08T09:50:38Z</dcterms:created>
  <dcterms:modified xsi:type="dcterms:W3CDTF">2017-12-08T11:28:26Z</dcterms:modified>
</cp:coreProperties>
</file>